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45" r:id="rId1"/>
    <p:sldMasterId id="2147483680" r:id="rId2"/>
  </p:sldMasterIdLst>
  <p:notesMasterIdLst>
    <p:notesMasterId r:id="rId18"/>
  </p:notesMasterIdLst>
  <p:handoutMasterIdLst>
    <p:handoutMasterId r:id="rId19"/>
  </p:handoutMasterIdLst>
  <p:sldIdLst>
    <p:sldId id="750" r:id="rId3"/>
    <p:sldId id="751" r:id="rId4"/>
    <p:sldId id="752" r:id="rId5"/>
    <p:sldId id="765" r:id="rId6"/>
    <p:sldId id="756" r:id="rId7"/>
    <p:sldId id="758" r:id="rId8"/>
    <p:sldId id="754" r:id="rId9"/>
    <p:sldId id="755" r:id="rId10"/>
    <p:sldId id="759" r:id="rId11"/>
    <p:sldId id="760" r:id="rId12"/>
    <p:sldId id="761" r:id="rId13"/>
    <p:sldId id="762" r:id="rId14"/>
    <p:sldId id="763" r:id="rId15"/>
    <p:sldId id="764" r:id="rId16"/>
    <p:sldId id="645" r:id="rId17"/>
  </p:sldIdLst>
  <p:sldSz cx="12192000" cy="6858000"/>
  <p:notesSz cx="7010400" cy="9296400"/>
  <p:embeddedFontLst>
    <p:embeddedFont>
      <p:font typeface="Open Sans" panose="020B0604020202020204" charset="0"/>
      <p:regular r:id="rId20"/>
      <p:bold r:id="rId21"/>
      <p:italic r:id="rId22"/>
      <p:boldItalic r:id="rId23"/>
    </p:embeddedFont>
    <p:embeddedFont>
      <p:font typeface="Open Sans Light" panose="020B0604020202020204" charset="0"/>
      <p:regular r:id="rId24"/>
      <p: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984" userDrawn="1">
          <p15:clr>
            <a:srgbClr val="A4A3A4"/>
          </p15:clr>
        </p15:guide>
        <p15:guide id="3" orient="horz" pos="1094" userDrawn="1">
          <p15:clr>
            <a:srgbClr val="A4A3A4"/>
          </p15:clr>
        </p15:guide>
        <p15:guide id="4" pos="3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E26DE"/>
    <a:srgbClr val="19F9D7"/>
    <a:srgbClr val="8CD2FF"/>
    <a:srgbClr val="D1EDFF"/>
    <a:srgbClr val="E8F6FF"/>
    <a:srgbClr val="DDDDDD"/>
    <a:srgbClr val="1D1D1B"/>
    <a:srgbClr val="05539C"/>
    <a:srgbClr val="005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3" autoAdjust="0"/>
    <p:restoredTop sz="96122" autoAdjust="0"/>
  </p:normalViewPr>
  <p:slideViewPr>
    <p:cSldViewPr snapToObjects="1">
      <p:cViewPr varScale="1">
        <p:scale>
          <a:sx n="95" d="100"/>
          <a:sy n="95" d="100"/>
        </p:scale>
        <p:origin x="67" y="370"/>
      </p:cViewPr>
      <p:guideLst>
        <p:guide orient="horz" pos="1570"/>
        <p:guide pos="3984"/>
        <p:guide orient="horz" pos="1094"/>
        <p:guide pos="3320"/>
      </p:guideLst>
    </p:cSldViewPr>
  </p:slideViewPr>
  <p:notesTextViewPr>
    <p:cViewPr>
      <p:scale>
        <a:sx n="1" d="1"/>
        <a:sy n="1" d="1"/>
      </p:scale>
      <p:origin x="0" y="0"/>
    </p:cViewPr>
  </p:notesTextViewPr>
  <p:sorterViewPr>
    <p:cViewPr>
      <p:scale>
        <a:sx n="33" d="100"/>
        <a:sy n="33" d="100"/>
      </p:scale>
      <p:origin x="0" y="0"/>
    </p:cViewPr>
  </p:sorterViewPr>
  <p:notesViewPr>
    <p:cSldViewPr snapToObjects="1">
      <p:cViewPr varScale="1">
        <p:scale>
          <a:sx n="83" d="100"/>
          <a:sy n="83" d="100"/>
        </p:scale>
        <p:origin x="3810" y="78"/>
      </p:cViewPr>
      <p:guideLst>
        <p:guide orient="horz" pos="2880"/>
        <p:guide pos="2160"/>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35603357491262E-2"/>
          <c:y val="3.9745795375663612E-2"/>
          <c:w val="0.8410115130482696"/>
          <c:h val="0.6856295951875867"/>
        </c:manualLayout>
      </c:layout>
      <c:barChart>
        <c:barDir val="col"/>
        <c:grouping val="clustered"/>
        <c:varyColors val="0"/>
        <c:ser>
          <c:idx val="0"/>
          <c:order val="0"/>
          <c:tx>
            <c:strRef>
              <c:f>Sheet1!$B$1</c:f>
              <c:strCache>
                <c:ptCount val="1"/>
                <c:pt idx="0">
                  <c:v>Nominal GDP (USD m) </c:v>
                </c:pt>
              </c:strCache>
            </c:strRef>
          </c:tx>
          <c:spPr>
            <a:solidFill>
              <a:srgbClr val="0E26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2017</c:v>
                </c:pt>
                <c:pt idx="1">
                  <c:v>2018</c:v>
                </c:pt>
                <c:pt idx="2">
                  <c:v>2019</c:v>
                </c:pt>
                <c:pt idx="3">
                  <c:v>2020</c:v>
                </c:pt>
                <c:pt idx="4">
                  <c:v>2021</c:v>
                </c:pt>
                <c:pt idx="5">
                  <c:v>2022 E</c:v>
                </c:pt>
              </c:strCache>
            </c:strRef>
          </c:cat>
          <c:val>
            <c:numRef>
              <c:f>Sheet1!$B$2:$B$7</c:f>
              <c:numCache>
                <c:formatCode>_(* #,##0_);_(* \(#,##0\);_(* "-"??_);_(@_)</c:formatCode>
                <c:ptCount val="6"/>
                <c:pt idx="0">
                  <c:v>70690</c:v>
                </c:pt>
                <c:pt idx="1">
                  <c:v>79191</c:v>
                </c:pt>
                <c:pt idx="2">
                  <c:v>76040</c:v>
                </c:pt>
                <c:pt idx="3">
                  <c:v>73875.324675324679</c:v>
                </c:pt>
                <c:pt idx="4">
                  <c:v>86000</c:v>
                </c:pt>
                <c:pt idx="5">
                  <c:v>105000</c:v>
                </c:pt>
              </c:numCache>
            </c:numRef>
          </c:val>
          <c:extLst xmlns:c16r2="http://schemas.microsoft.com/office/drawing/2015/06/chart">
            <c:ext xmlns:c16="http://schemas.microsoft.com/office/drawing/2014/chart" uri="{C3380CC4-5D6E-409C-BE32-E72D297353CC}">
              <c16:uniqueId val="{00000005-4EA5-4153-83BF-6C0DFADDFAB7}"/>
            </c:ext>
          </c:extLst>
        </c:ser>
        <c:dLbls>
          <c:showLegendKey val="0"/>
          <c:showVal val="0"/>
          <c:showCatName val="0"/>
          <c:showSerName val="0"/>
          <c:showPercent val="0"/>
          <c:showBubbleSize val="0"/>
        </c:dLbls>
        <c:gapWidth val="75"/>
        <c:axId val="11843680"/>
        <c:axId val="11844464"/>
      </c:barChart>
      <c:lineChart>
        <c:grouping val="standard"/>
        <c:varyColors val="0"/>
        <c:ser>
          <c:idx val="1"/>
          <c:order val="1"/>
          <c:tx>
            <c:strRef>
              <c:f>Sheet1!$C$1</c:f>
              <c:strCache>
                <c:ptCount val="1"/>
                <c:pt idx="0">
                  <c:v>Real GDP Growth (%) </c:v>
                </c:pt>
              </c:strCache>
            </c:strRef>
          </c:tx>
          <c:spPr>
            <a:ln w="12700" cap="rnd">
              <a:solidFill>
                <a:srgbClr val="C4940C"/>
              </a:solidFill>
              <a:round/>
            </a:ln>
            <a:effectLst/>
          </c:spPr>
          <c:marker>
            <c:symbol val="circle"/>
            <c:size val="3"/>
            <c:spPr>
              <a:solidFill>
                <a:srgbClr val="C4940C"/>
              </a:solidFill>
              <a:ln w="12700">
                <a:solidFill>
                  <a:srgbClr val="C4940C"/>
                </a:solidFill>
              </a:ln>
              <a:effectLst/>
            </c:spPr>
          </c:marker>
          <c:dLbls>
            <c:dLbl>
              <c:idx val="0"/>
              <c:layout>
                <c:manualLayout>
                  <c:x val="-6.1376954774607244E-2"/>
                  <c:y val="1.8803370365427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EA5-4153-83BF-6C0DFADDFAB7}"/>
                </c:ext>
                <c:ext xmlns:c15="http://schemas.microsoft.com/office/drawing/2012/chart" uri="{CE6537A1-D6FC-4f65-9D91-7224C49458BB}">
                  <c15:layout/>
                </c:ext>
              </c:extLst>
            </c:dLbl>
            <c:dLbl>
              <c:idx val="1"/>
              <c:layout>
                <c:manualLayout>
                  <c:x val="-7.3512755708214583E-2"/>
                  <c:y val="2.91739716235559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EA5-4153-83BF-6C0DFADDFAB7}"/>
                </c:ext>
                <c:ext xmlns:c15="http://schemas.microsoft.com/office/drawing/2012/chart" uri="{CE6537A1-D6FC-4f65-9D91-7224C49458BB}">
                  <c15:layout/>
                </c:ext>
              </c:extLst>
            </c:dLbl>
            <c:dLbl>
              <c:idx val="2"/>
              <c:layout>
                <c:manualLayout>
                  <c:x val="-8.0005126101918497E-2"/>
                  <c:y val="1.585411780191333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EA5-4153-83BF-6C0DFADDFAB7}"/>
                </c:ext>
                <c:ext xmlns:c15="http://schemas.microsoft.com/office/drawing/2012/chart" uri="{CE6537A1-D6FC-4f65-9D91-7224C49458BB}">
                  <c15:layout/>
                </c:ext>
              </c:extLst>
            </c:dLbl>
            <c:dLbl>
              <c:idx val="3"/>
              <c:layout>
                <c:manualLayout>
                  <c:x val="8.6824766772742382E-3"/>
                  <c:y val="-2.85094414473047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EA5-4153-83BF-6C0DFADDFAB7}"/>
                </c:ext>
                <c:ext xmlns:c15="http://schemas.microsoft.com/office/drawing/2012/chart" uri="{CE6537A1-D6FC-4f65-9D91-7224C49458BB}">
                  <c15:layout/>
                </c:ext>
              </c:extLst>
            </c:dLbl>
            <c:dLbl>
              <c:idx val="4"/>
              <c:layout>
                <c:manualLayout>
                  <c:x val="-2.897059153819484E-2"/>
                  <c:y val="3.35610590801147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EA5-4153-83BF-6C0DFADDFAB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4940C"/>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2017</c:v>
                </c:pt>
                <c:pt idx="1">
                  <c:v>2018</c:v>
                </c:pt>
                <c:pt idx="2">
                  <c:v>2019</c:v>
                </c:pt>
                <c:pt idx="3">
                  <c:v>2020</c:v>
                </c:pt>
                <c:pt idx="4">
                  <c:v>2021</c:v>
                </c:pt>
                <c:pt idx="5">
                  <c:v>2022 E</c:v>
                </c:pt>
              </c:strCache>
            </c:strRef>
          </c:cat>
          <c:val>
            <c:numRef>
              <c:f>Sheet1!$C$2:$C$7</c:f>
              <c:numCache>
                <c:formatCode>0.00%</c:formatCode>
                <c:ptCount val="6"/>
                <c:pt idx="0">
                  <c:v>3.0000000000000001E-3</c:v>
                </c:pt>
                <c:pt idx="1">
                  <c:v>8.9999999999999993E-3</c:v>
                </c:pt>
                <c:pt idx="2">
                  <c:v>-8.0000000000000002E-3</c:v>
                </c:pt>
                <c:pt idx="3">
                  <c:v>-2.8000000000000001E-2</c:v>
                </c:pt>
                <c:pt idx="4">
                  <c:v>2.7E-2</c:v>
                </c:pt>
                <c:pt idx="5">
                  <c:v>0.04</c:v>
                </c:pt>
              </c:numCache>
            </c:numRef>
          </c:val>
          <c:smooth val="0"/>
          <c:extLst xmlns:c16r2="http://schemas.microsoft.com/office/drawing/2015/06/chart">
            <c:ext xmlns:c16="http://schemas.microsoft.com/office/drawing/2014/chart" uri="{C3380CC4-5D6E-409C-BE32-E72D297353CC}">
              <c16:uniqueId val="{0000000B-4EA5-4153-83BF-6C0DFADDFAB7}"/>
            </c:ext>
          </c:extLst>
        </c:ser>
        <c:ser>
          <c:idx val="2"/>
          <c:order val="2"/>
          <c:tx>
            <c:strRef>
              <c:f>Sheet1!$D$1</c:f>
              <c:strCache>
                <c:ptCount val="1"/>
                <c:pt idx="0">
                  <c:v>Inflation Rate (%) </c:v>
                </c:pt>
              </c:strCache>
            </c:strRef>
          </c:tx>
          <c:spPr>
            <a:ln w="12700" cap="rnd">
              <a:solidFill>
                <a:srgbClr val="00B050"/>
              </a:solidFill>
              <a:round/>
            </a:ln>
            <a:effectLst/>
          </c:spPr>
          <c:marker>
            <c:symbol val="circle"/>
            <c:size val="3"/>
            <c:spPr>
              <a:solidFill>
                <a:srgbClr val="00B050"/>
              </a:solidFill>
              <a:ln w="12700">
                <a:solidFill>
                  <a:srgbClr val="00B050"/>
                </a:solidFill>
              </a:ln>
              <a:effectLst/>
            </c:spPr>
          </c:marker>
          <c:dLbls>
            <c:dLbl>
              <c:idx val="0"/>
              <c:layout>
                <c:manualLayout>
                  <c:x val="-8.4648232162773548E-2"/>
                  <c:y val="3.406781820661105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EA5-4153-83BF-6C0DFADDFAB7}"/>
                </c:ext>
                <c:ext xmlns:c15="http://schemas.microsoft.com/office/drawing/2012/chart" uri="{CE6537A1-D6FC-4f65-9D91-7224C49458BB}">
                  <c15:layout/>
                </c:ext>
              </c:extLst>
            </c:dLbl>
            <c:dLbl>
              <c:idx val="1"/>
              <c:layout>
                <c:manualLayout>
                  <c:x val="-3.925676806823529E-2"/>
                  <c:y val="-4.13887126761645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EA5-4153-83BF-6C0DFADDFAB7}"/>
                </c:ext>
                <c:ext xmlns:c15="http://schemas.microsoft.com/office/drawing/2012/chart" uri="{CE6537A1-D6FC-4f65-9D91-7224C49458BB}">
                  <c15:layout/>
                </c:ext>
              </c:extLst>
            </c:dLbl>
            <c:dLbl>
              <c:idx val="2"/>
              <c:layout>
                <c:manualLayout>
                  <c:x val="-7.0266476142770623E-2"/>
                  <c:y val="-6.50659137152812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EA5-4153-83BF-6C0DFADDFAB7}"/>
                </c:ext>
                <c:ext xmlns:c15="http://schemas.microsoft.com/office/drawing/2012/chart" uri="{CE6537A1-D6FC-4f65-9D91-7224C49458BB}">
                  <c15:layout/>
                </c:ext>
              </c:extLst>
            </c:dLbl>
            <c:dLbl>
              <c:idx val="3"/>
              <c:layout>
                <c:manualLayout>
                  <c:x val="-6.0980417950944561E-2"/>
                  <c:y val="-6.258420886174298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EA5-4153-83BF-6C0DFADDFAB7}"/>
                </c:ext>
                <c:ext xmlns:c15="http://schemas.microsoft.com/office/drawing/2012/chart" uri="{CE6537A1-D6FC-4f65-9D91-7224C49458BB}">
                  <c15:layout/>
                </c:ext>
              </c:extLst>
            </c:dLbl>
            <c:dLbl>
              <c:idx val="4"/>
              <c:layout>
                <c:manualLayout>
                  <c:x val="-5.9980299612730263E-2"/>
                  <c:y val="-4.5423882501558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EA5-4153-83BF-6C0DFADDFAB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2017</c:v>
                </c:pt>
                <c:pt idx="1">
                  <c:v>2018</c:v>
                </c:pt>
                <c:pt idx="2">
                  <c:v>2019</c:v>
                </c:pt>
                <c:pt idx="3">
                  <c:v>2020</c:v>
                </c:pt>
                <c:pt idx="4">
                  <c:v>2021</c:v>
                </c:pt>
                <c:pt idx="5">
                  <c:v>2022 E</c:v>
                </c:pt>
              </c:strCache>
            </c:strRef>
          </c:cat>
          <c:val>
            <c:numRef>
              <c:f>Sheet1!$D$2:$D$7</c:f>
              <c:numCache>
                <c:formatCode>0.00%</c:formatCode>
                <c:ptCount val="6"/>
                <c:pt idx="0">
                  <c:v>1.6E-2</c:v>
                </c:pt>
                <c:pt idx="1">
                  <c:v>8.9999999999999993E-3</c:v>
                </c:pt>
                <c:pt idx="2">
                  <c:v>1E-3</c:v>
                </c:pt>
                <c:pt idx="3">
                  <c:v>-8.9999999999999993E-3</c:v>
                </c:pt>
                <c:pt idx="4">
                  <c:v>3.7999999999999999E-2</c:v>
                </c:pt>
                <c:pt idx="5">
                  <c:v>1.6E-2</c:v>
                </c:pt>
              </c:numCache>
            </c:numRef>
          </c:val>
          <c:smooth val="0"/>
          <c:extLst xmlns:c16r2="http://schemas.microsoft.com/office/drawing/2015/06/chart">
            <c:ext xmlns:c16="http://schemas.microsoft.com/office/drawing/2014/chart" uri="{C3380CC4-5D6E-409C-BE32-E72D297353CC}">
              <c16:uniqueId val="{00000011-4EA5-4153-83BF-6C0DFADDFAB7}"/>
            </c:ext>
          </c:extLst>
        </c:ser>
        <c:dLbls>
          <c:showLegendKey val="0"/>
          <c:showVal val="0"/>
          <c:showCatName val="0"/>
          <c:showSerName val="0"/>
          <c:showPercent val="0"/>
          <c:showBubbleSize val="0"/>
        </c:dLbls>
        <c:marker val="1"/>
        <c:smooth val="0"/>
        <c:axId val="11845248"/>
        <c:axId val="11842896"/>
      </c:lineChart>
      <c:catAx>
        <c:axId val="1184368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0" i="0" u="none" strike="noStrike" kern="1200" baseline="0">
                <a:solidFill>
                  <a:schemeClr val="tx1">
                    <a:lumMod val="50000"/>
                  </a:schemeClr>
                </a:solidFill>
                <a:latin typeface="Calibri" panose="020F0502020204030204" pitchFamily="34" charset="0"/>
                <a:ea typeface="+mn-ea"/>
                <a:cs typeface="+mn-cs"/>
              </a:defRPr>
            </a:pPr>
            <a:endParaRPr lang="en-US"/>
          </a:p>
        </c:txPr>
        <c:crossAx val="11844464"/>
        <c:crosses val="autoZero"/>
        <c:auto val="1"/>
        <c:lblAlgn val="ctr"/>
        <c:lblOffset val="100"/>
        <c:noMultiLvlLbl val="0"/>
      </c:catAx>
      <c:valAx>
        <c:axId val="11844464"/>
        <c:scaling>
          <c:orientation val="minMax"/>
          <c:max val="160000"/>
          <c:min val="0"/>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Calibri" panose="020F0502020204030204" pitchFamily="34" charset="0"/>
                <a:ea typeface="+mn-ea"/>
                <a:cs typeface="+mn-cs"/>
              </a:defRPr>
            </a:pPr>
            <a:endParaRPr lang="en-US"/>
          </a:p>
        </c:txPr>
        <c:crossAx val="11843680"/>
        <c:crosses val="autoZero"/>
        <c:crossBetween val="between"/>
      </c:valAx>
      <c:valAx>
        <c:axId val="11842896"/>
        <c:scaling>
          <c:orientation val="minMax"/>
          <c:min val="-0.1"/>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bg1"/>
                </a:solidFill>
                <a:latin typeface="Calibri" panose="020F0502020204030204" pitchFamily="34" charset="0"/>
                <a:ea typeface="+mn-ea"/>
                <a:cs typeface="+mn-cs"/>
              </a:defRPr>
            </a:pPr>
            <a:endParaRPr lang="en-US"/>
          </a:p>
        </c:txPr>
        <c:crossAx val="11845248"/>
        <c:crosses val="max"/>
        <c:crossBetween val="between"/>
      </c:valAx>
      <c:catAx>
        <c:axId val="11845248"/>
        <c:scaling>
          <c:orientation val="minMax"/>
        </c:scaling>
        <c:delete val="1"/>
        <c:axPos val="b"/>
        <c:numFmt formatCode="General" sourceLinked="1"/>
        <c:majorTickMark val="out"/>
        <c:minorTickMark val="none"/>
        <c:tickLblPos val="nextTo"/>
        <c:crossAx val="11842896"/>
        <c:crosses val="autoZero"/>
        <c:auto val="1"/>
        <c:lblAlgn val="ctr"/>
        <c:lblOffset val="100"/>
        <c:noMultiLvlLbl val="0"/>
      </c:catAx>
      <c:spPr>
        <a:noFill/>
        <a:ln>
          <a:noFill/>
        </a:ln>
        <a:effectLst/>
      </c:spPr>
    </c:plotArea>
    <c:legend>
      <c:legendPos val="b"/>
      <c:layout>
        <c:manualLayout>
          <c:xMode val="edge"/>
          <c:yMode val="edge"/>
          <c:x val="3.127073160005911E-2"/>
          <c:y val="0.78442257172264129"/>
          <c:w val="0.95813311767659604"/>
          <c:h val="0.158292406497922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50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700">
          <a:solidFill>
            <a:schemeClr val="tx1">
              <a:lumMod val="50000"/>
            </a:schemeClr>
          </a:solidFill>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60064687410361E-2"/>
          <c:y val="4.1987397507283874E-3"/>
          <c:w val="0.97066256601845158"/>
          <c:h val="0.7820868304152172"/>
        </c:manualLayout>
      </c:layout>
      <c:barChart>
        <c:barDir val="col"/>
        <c:grouping val="clustered"/>
        <c:varyColors val="0"/>
        <c:ser>
          <c:idx val="0"/>
          <c:order val="0"/>
          <c:tx>
            <c:strRef>
              <c:f>Sheet1!$B$1</c:f>
              <c:strCache>
                <c:ptCount val="1"/>
                <c:pt idx="0">
                  <c:v>LLR</c:v>
                </c:pt>
              </c:strCache>
            </c:strRef>
          </c:tx>
          <c:spPr>
            <a:solidFill>
              <a:srgbClr val="04AE66"/>
            </a:solidFill>
          </c:spPr>
          <c:invertIfNegative val="0"/>
          <c:dLbls>
            <c:numFmt formatCode="#,##0" sourceLinked="0"/>
            <c:spPr>
              <a:noFill/>
              <a:ln>
                <a:noFill/>
              </a:ln>
              <a:effectLst/>
            </c:spPr>
            <c:txPr>
              <a:bodyPr/>
              <a:lstStyle/>
              <a:p>
                <a:pPr>
                  <a:defRPr sz="900" baseline="0">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Sheet1!$A$3:$A$6</c:f>
              <c:strCache>
                <c:ptCount val="4"/>
                <c:pt idx="0">
                  <c:v>2019</c:v>
                </c:pt>
                <c:pt idx="1">
                  <c:v>2020</c:v>
                </c:pt>
                <c:pt idx="2">
                  <c:v>2021</c:v>
                </c:pt>
                <c:pt idx="3">
                  <c:v>H1 2022</c:v>
                </c:pt>
              </c:strCache>
            </c:strRef>
          </c:cat>
          <c:val>
            <c:numRef>
              <c:f>Sheet1!$B$3:$B$6</c:f>
              <c:numCache>
                <c:formatCode>0.0</c:formatCode>
                <c:ptCount val="4"/>
                <c:pt idx="0">
                  <c:v>307</c:v>
                </c:pt>
                <c:pt idx="1">
                  <c:v>404.91428571428571</c:v>
                </c:pt>
                <c:pt idx="2">
                  <c:v>392.83896103896103</c:v>
                </c:pt>
                <c:pt idx="3">
                  <c:v>425</c:v>
                </c:pt>
              </c:numCache>
            </c:numRef>
          </c:val>
          <c:extLst xmlns:c16r2="http://schemas.microsoft.com/office/drawing/2015/06/chart">
            <c:ext xmlns:c16="http://schemas.microsoft.com/office/drawing/2014/chart" uri="{C3380CC4-5D6E-409C-BE32-E72D297353CC}">
              <c16:uniqueId val="{00000003-00AF-45E3-B40E-7947E9476EF6}"/>
            </c:ext>
          </c:extLst>
        </c:ser>
        <c:ser>
          <c:idx val="1"/>
          <c:order val="1"/>
          <c:tx>
            <c:strRef>
              <c:f>Sheet1!$C$1</c:f>
              <c:strCache>
                <c:ptCount val="1"/>
                <c:pt idx="0">
                  <c:v>NPL</c:v>
                </c:pt>
              </c:strCache>
            </c:strRef>
          </c:tx>
          <c:spPr>
            <a:solidFill>
              <a:srgbClr val="0E26DE"/>
            </a:solidFill>
            <a:ln w="19050">
              <a:noFill/>
            </a:ln>
          </c:spPr>
          <c:invertIfNegative val="0"/>
          <c:dLbls>
            <c:numFmt formatCode="#,##0" sourceLinked="0"/>
            <c:spPr>
              <a:noFill/>
              <a:ln>
                <a:noFill/>
              </a:ln>
              <a:effectLst/>
            </c:spPr>
            <c:txPr>
              <a:bodyPr wrap="square" lIns="38100" tIns="19050" rIns="38100" bIns="19050" anchor="ctr">
                <a:spAutoFit/>
              </a:bodyPr>
              <a:lstStyle/>
              <a:p>
                <a:pPr>
                  <a:defRPr sz="900" i="1">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Sheet1!$A$3:$A$6</c:f>
              <c:strCache>
                <c:ptCount val="4"/>
                <c:pt idx="0">
                  <c:v>2019</c:v>
                </c:pt>
                <c:pt idx="1">
                  <c:v>2020</c:v>
                </c:pt>
                <c:pt idx="2">
                  <c:v>2021</c:v>
                </c:pt>
                <c:pt idx="3">
                  <c:v>H1 2022</c:v>
                </c:pt>
              </c:strCache>
            </c:strRef>
          </c:cat>
          <c:val>
            <c:numRef>
              <c:f>Sheet1!$C$3:$C$6</c:f>
              <c:numCache>
                <c:formatCode>0.0</c:formatCode>
                <c:ptCount val="4"/>
                <c:pt idx="0">
                  <c:v>372.99999999999994</c:v>
                </c:pt>
                <c:pt idx="1">
                  <c:v>438.89870129870133</c:v>
                </c:pt>
                <c:pt idx="2">
                  <c:v>445.19480519480521</c:v>
                </c:pt>
                <c:pt idx="3">
                  <c:v>467</c:v>
                </c:pt>
              </c:numCache>
            </c:numRef>
          </c:val>
          <c:extLst xmlns:c16r2="http://schemas.microsoft.com/office/drawing/2015/06/chart">
            <c:ext xmlns:c16="http://schemas.microsoft.com/office/drawing/2014/chart" uri="{C3380CC4-5D6E-409C-BE32-E72D297353CC}">
              <c16:uniqueId val="{00000007-00AF-45E3-B40E-7947E9476EF6}"/>
            </c:ext>
          </c:extLst>
        </c:ser>
        <c:ser>
          <c:idx val="2"/>
          <c:order val="2"/>
          <c:tx>
            <c:strRef>
              <c:f>Sheet1!$D$1</c:f>
              <c:strCache>
                <c:ptCount val="1"/>
                <c:pt idx="0">
                  <c:v>Past due but not impaired</c:v>
                </c:pt>
              </c:strCache>
            </c:strRef>
          </c:tx>
          <c:spPr>
            <a:solidFill>
              <a:srgbClr val="005FA3"/>
            </a:solidFill>
          </c:spPr>
          <c:invertIfNegative val="0"/>
          <c:dLbls>
            <c:dLbl>
              <c:idx val="0"/>
              <c:layout>
                <c:manualLayout>
                  <c:x val="-7.8763206791249256E-3"/>
                  <c:y val="0.2002554229484748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0AF-45E3-B40E-7947E9476EF6}"/>
                </c:ext>
                <c:ext xmlns:c15="http://schemas.microsoft.com/office/drawing/2012/chart" uri="{CE6537A1-D6FC-4f65-9D91-7224C49458BB}"/>
              </c:extLst>
            </c:dLbl>
            <c:dLbl>
              <c:idx val="2"/>
              <c:layout>
                <c:manualLayout>
                  <c:x val="-3.9381603395625226E-3"/>
                  <c:y val="0.2789669844553849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0AF-45E3-B40E-7947E9476EF6}"/>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9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Sheet1!$A$3:$A$6</c:f>
              <c:strCache>
                <c:ptCount val="4"/>
                <c:pt idx="0">
                  <c:v>2019</c:v>
                </c:pt>
                <c:pt idx="1">
                  <c:v>2020</c:v>
                </c:pt>
                <c:pt idx="2">
                  <c:v>2021</c:v>
                </c:pt>
                <c:pt idx="3">
                  <c:v>H1 2022</c:v>
                </c:pt>
              </c:strCache>
            </c:strRef>
          </c:cat>
          <c:val>
            <c:numRef>
              <c:f>Sheet1!$D$3:$D$6</c:f>
            </c:numRef>
          </c:val>
          <c:extLst xmlns:c16r2="http://schemas.microsoft.com/office/drawing/2015/06/chart">
            <c:ext xmlns:c16="http://schemas.microsoft.com/office/drawing/2014/chart" uri="{C3380CC4-5D6E-409C-BE32-E72D297353CC}">
              <c16:uniqueId val="{0000000A-00AF-45E3-B40E-7947E9476EF6}"/>
            </c:ext>
          </c:extLst>
        </c:ser>
        <c:dLbls>
          <c:showLegendKey val="0"/>
          <c:showVal val="0"/>
          <c:showCatName val="0"/>
          <c:showSerName val="0"/>
          <c:showPercent val="0"/>
          <c:showBubbleSize val="0"/>
        </c:dLbls>
        <c:gapWidth val="50"/>
        <c:overlap val="-8"/>
        <c:axId val="269368808"/>
        <c:axId val="269368024"/>
      </c:barChart>
      <c:lineChart>
        <c:grouping val="standard"/>
        <c:varyColors val="0"/>
        <c:ser>
          <c:idx val="3"/>
          <c:order val="3"/>
          <c:tx>
            <c:strRef>
              <c:f>Sheet1!$E$1</c:f>
              <c:strCache>
                <c:ptCount val="1"/>
                <c:pt idx="0">
                  <c:v>NPL Coverage</c:v>
                </c:pt>
              </c:strCache>
            </c:strRef>
          </c:tx>
          <c:spPr>
            <a:ln w="19050">
              <a:solidFill>
                <a:srgbClr val="005FA3"/>
              </a:solidFill>
            </a:ln>
          </c:spPr>
          <c:marker>
            <c:symbol val="triangle"/>
            <c:size val="7"/>
            <c:spPr>
              <a:solidFill>
                <a:srgbClr val="005FA3"/>
              </a:solidFill>
              <a:ln w="19050">
                <a:noFill/>
              </a:ln>
            </c:spPr>
          </c:marker>
          <c:dLbls>
            <c:dLbl>
              <c:idx val="0"/>
              <c:layout>
                <c:manualLayout>
                  <c:x val="-0.13378922965862661"/>
                  <c:y val="5.94352172904307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0AF-45E3-B40E-7947E9476EF6}"/>
                </c:ext>
                <c:ext xmlns:c15="http://schemas.microsoft.com/office/drawing/2012/chart" uri="{CE6537A1-D6FC-4f65-9D91-7224C49458BB}">
                  <c15:layout/>
                </c:ext>
              </c:extLst>
            </c:dLbl>
            <c:dLbl>
              <c:idx val="1"/>
              <c:layout>
                <c:manualLayout>
                  <c:x val="-2.6356215595363018E-2"/>
                  <c:y val="0.1306607578824586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35D-44E4-B026-59BF231A0240}"/>
                </c:ext>
                <c:ext xmlns:c15="http://schemas.microsoft.com/office/drawing/2012/chart" uri="{CE6537A1-D6FC-4f65-9D91-7224C49458BB}">
                  <c15:layout/>
                </c:ext>
              </c:extLst>
            </c:dLbl>
            <c:dLbl>
              <c:idx val="2"/>
              <c:layout>
                <c:manualLayout>
                  <c:x val="-3.029468602629086E-2"/>
                  <c:y val="-5.672773403659785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76-40BC-BCC0-9E1CD0FDCD99}"/>
                </c:ext>
                <c:ext xmlns:c15="http://schemas.microsoft.com/office/drawing/2012/chart" uri="{CE6537A1-D6FC-4f65-9D91-7224C49458BB}">
                  <c15:layout/>
                </c:ext>
              </c:extLst>
            </c:dLbl>
            <c:dLbl>
              <c:idx val="3"/>
              <c:layout>
                <c:manualLayout>
                  <c:x val="-2.6356215595363018E-2"/>
                  <c:y val="4.59952874466006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676-40BC-BCC0-9E1CD0FDCD99}"/>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b="0" i="0">
                    <a:solidFill>
                      <a:schemeClr val="bg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Sheet1!$A$3:$A$6</c:f>
              <c:strCache>
                <c:ptCount val="4"/>
                <c:pt idx="0">
                  <c:v>2019</c:v>
                </c:pt>
                <c:pt idx="1">
                  <c:v>2020</c:v>
                </c:pt>
                <c:pt idx="2">
                  <c:v>2021</c:v>
                </c:pt>
                <c:pt idx="3">
                  <c:v>H1 2022</c:v>
                </c:pt>
              </c:strCache>
            </c:strRef>
          </c:cat>
          <c:val>
            <c:numRef>
              <c:f>Sheet1!$E$3:$E$6</c:f>
              <c:numCache>
                <c:formatCode>0.0%</c:formatCode>
                <c:ptCount val="4"/>
                <c:pt idx="0">
                  <c:v>0.87245924698312782</c:v>
                </c:pt>
                <c:pt idx="1">
                  <c:v>0.94165443613294197</c:v>
                </c:pt>
                <c:pt idx="2">
                  <c:v>0.90092182030338386</c:v>
                </c:pt>
                <c:pt idx="3">
                  <c:v>0.90900000000000003</c:v>
                </c:pt>
              </c:numCache>
            </c:numRef>
          </c:val>
          <c:smooth val="0"/>
          <c:extLst xmlns:c16r2="http://schemas.microsoft.com/office/drawing/2015/06/chart">
            <c:ext xmlns:c16="http://schemas.microsoft.com/office/drawing/2014/chart" uri="{C3380CC4-5D6E-409C-BE32-E72D297353CC}">
              <c16:uniqueId val="{0000000C-00AF-45E3-B40E-7947E9476EF6}"/>
            </c:ext>
          </c:extLst>
        </c:ser>
        <c:dLbls>
          <c:showLegendKey val="0"/>
          <c:showVal val="0"/>
          <c:showCatName val="0"/>
          <c:showSerName val="0"/>
          <c:showPercent val="0"/>
          <c:showBubbleSize val="0"/>
        </c:dLbls>
        <c:marker val="1"/>
        <c:smooth val="0"/>
        <c:axId val="269369984"/>
        <c:axId val="269369200"/>
      </c:lineChart>
      <c:valAx>
        <c:axId val="269368024"/>
        <c:scaling>
          <c:orientation val="minMax"/>
        </c:scaling>
        <c:delete val="0"/>
        <c:axPos val="r"/>
        <c:numFmt formatCode="0" sourceLinked="0"/>
        <c:majorTickMark val="out"/>
        <c:minorTickMark val="none"/>
        <c:tickLblPos val="none"/>
        <c:spPr>
          <a:ln w="6350">
            <a:noFill/>
          </a:ln>
        </c:spPr>
        <c:txPr>
          <a:bodyPr/>
          <a:lstStyle/>
          <a:p>
            <a:pPr>
              <a:defRPr sz="800" baseline="0">
                <a:latin typeface="Calibri" panose="020F0502020204030204" pitchFamily="34" charset="0"/>
              </a:defRPr>
            </a:pPr>
            <a:endParaRPr lang="en-US"/>
          </a:p>
        </c:txPr>
        <c:crossAx val="269368808"/>
        <c:crosses val="max"/>
        <c:crossBetween val="between"/>
        <c:majorUnit val="50"/>
        <c:minorUnit val="25"/>
      </c:valAx>
      <c:catAx>
        <c:axId val="269368808"/>
        <c:scaling>
          <c:orientation val="minMax"/>
        </c:scaling>
        <c:delete val="0"/>
        <c:axPos val="b"/>
        <c:numFmt formatCode="General" sourceLinked="1"/>
        <c:majorTickMark val="out"/>
        <c:minorTickMark val="none"/>
        <c:tickLblPos val="nextTo"/>
        <c:spPr>
          <a:ln w="6350">
            <a:solidFill>
              <a:srgbClr val="474747">
                <a:lumMod val="50000"/>
              </a:srgbClr>
            </a:solidFill>
          </a:ln>
        </c:spPr>
        <c:txPr>
          <a:bodyPr/>
          <a:lstStyle/>
          <a:p>
            <a:pPr>
              <a:defRPr sz="900">
                <a:latin typeface="Calibri" panose="020F0502020204030204" pitchFamily="34" charset="0"/>
              </a:defRPr>
            </a:pPr>
            <a:endParaRPr lang="en-US"/>
          </a:p>
        </c:txPr>
        <c:crossAx val="269368024"/>
        <c:crosses val="autoZero"/>
        <c:auto val="1"/>
        <c:lblAlgn val="ctr"/>
        <c:lblOffset val="100"/>
        <c:noMultiLvlLbl val="0"/>
      </c:catAx>
      <c:valAx>
        <c:axId val="269369200"/>
        <c:scaling>
          <c:orientation val="minMax"/>
        </c:scaling>
        <c:delete val="0"/>
        <c:axPos val="l"/>
        <c:numFmt formatCode="0.0%" sourceLinked="1"/>
        <c:majorTickMark val="out"/>
        <c:minorTickMark val="none"/>
        <c:tickLblPos val="none"/>
        <c:spPr>
          <a:ln>
            <a:noFill/>
          </a:ln>
        </c:spPr>
        <c:crossAx val="269369984"/>
        <c:crosses val="autoZero"/>
        <c:crossBetween val="between"/>
      </c:valAx>
      <c:catAx>
        <c:axId val="269369984"/>
        <c:scaling>
          <c:orientation val="minMax"/>
        </c:scaling>
        <c:delete val="1"/>
        <c:axPos val="b"/>
        <c:numFmt formatCode="General" sourceLinked="1"/>
        <c:majorTickMark val="out"/>
        <c:minorTickMark val="none"/>
        <c:tickLblPos val="nextTo"/>
        <c:crossAx val="269369200"/>
        <c:crosses val="autoZero"/>
        <c:auto val="1"/>
        <c:lblAlgn val="ctr"/>
        <c:lblOffset val="100"/>
        <c:noMultiLvlLbl val="0"/>
      </c:catAx>
    </c:plotArea>
    <c:legend>
      <c:legendPos val="b"/>
      <c:layout>
        <c:manualLayout>
          <c:xMode val="edge"/>
          <c:yMode val="edge"/>
          <c:x val="1.1073656835490733E-2"/>
          <c:y val="0.87446941203765782"/>
          <c:w val="0.96903799735554152"/>
          <c:h val="0.1255305879623422"/>
        </c:manualLayout>
      </c:layout>
      <c:overlay val="0"/>
      <c:txPr>
        <a:bodyPr/>
        <a:lstStyle/>
        <a:p>
          <a:pPr>
            <a:defRPr sz="9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Sheet6!$B$12</c:f>
              <c:strCache>
                <c:ptCount val="1"/>
                <c:pt idx="0">
                  <c:v>Coll/Stage 1-2</c:v>
                </c:pt>
              </c:strCache>
            </c:strRef>
          </c:tx>
          <c:spPr>
            <a:solidFill>
              <a:srgbClr val="04AE66"/>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Sheet6!$A$14:$A$19</c:f>
              <c:strCache>
                <c:ptCount val="6"/>
                <c:pt idx="0">
                  <c:v>2017</c:v>
                </c:pt>
                <c:pt idx="1">
                  <c:v>2018</c:v>
                </c:pt>
                <c:pt idx="2">
                  <c:v>2019</c:v>
                </c:pt>
                <c:pt idx="3">
                  <c:v>2020</c:v>
                </c:pt>
                <c:pt idx="4">
                  <c:v>2021</c:v>
                </c:pt>
                <c:pt idx="5">
                  <c:v>H1 2022</c:v>
                </c:pt>
              </c:strCache>
            </c:strRef>
          </c:cat>
          <c:val>
            <c:numRef>
              <c:f>Sheet6!$B$14:$B$19</c:f>
              <c:numCache>
                <c:formatCode>0.0%</c:formatCode>
                <c:ptCount val="6"/>
                <c:pt idx="0">
                  <c:v>1.3298575431442279E-2</c:v>
                </c:pt>
                <c:pt idx="1">
                  <c:v>1.788766888119793E-2</c:v>
                </c:pt>
                <c:pt idx="2">
                  <c:v>1.2618473714024643E-2</c:v>
                </c:pt>
                <c:pt idx="3">
                  <c:v>1.5349795022856643E-2</c:v>
                </c:pt>
                <c:pt idx="4">
                  <c:v>1.3883500329795248E-2</c:v>
                </c:pt>
                <c:pt idx="5">
                  <c:v>1.4E-2</c:v>
                </c:pt>
              </c:numCache>
            </c:numRef>
          </c:val>
          <c:extLst xmlns:c16r2="http://schemas.microsoft.com/office/drawing/2015/06/chart">
            <c:ext xmlns:c16="http://schemas.microsoft.com/office/drawing/2014/chart" uri="{C3380CC4-5D6E-409C-BE32-E72D297353CC}">
              <c16:uniqueId val="{00000000-CBF3-4875-B398-7A8116C59AB0}"/>
            </c:ext>
          </c:extLst>
        </c:ser>
        <c:ser>
          <c:idx val="1"/>
          <c:order val="1"/>
          <c:tx>
            <c:strRef>
              <c:f>Sheet6!$C$12</c:f>
              <c:strCache>
                <c:ptCount val="1"/>
                <c:pt idx="0">
                  <c:v>Specific / Stage 3</c:v>
                </c:pt>
              </c:strCache>
            </c:strRef>
          </c:tx>
          <c:spPr>
            <a:solidFill>
              <a:srgbClr val="0E26DE"/>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Sheet6!$A$14:$A$19</c:f>
              <c:strCache>
                <c:ptCount val="6"/>
                <c:pt idx="0">
                  <c:v>2017</c:v>
                </c:pt>
                <c:pt idx="1">
                  <c:v>2018</c:v>
                </c:pt>
                <c:pt idx="2">
                  <c:v>2019</c:v>
                </c:pt>
                <c:pt idx="3">
                  <c:v>2020</c:v>
                </c:pt>
                <c:pt idx="4">
                  <c:v>2021</c:v>
                </c:pt>
                <c:pt idx="5">
                  <c:v>H1 2022</c:v>
                </c:pt>
              </c:strCache>
            </c:strRef>
          </c:cat>
          <c:val>
            <c:numRef>
              <c:f>Sheet6!$C$14:$C$19</c:f>
              <c:numCache>
                <c:formatCode>0.0%</c:formatCode>
                <c:ptCount val="6"/>
                <c:pt idx="0">
                  <c:v>2.8764601361965954E-2</c:v>
                </c:pt>
                <c:pt idx="1">
                  <c:v>2.9924108865011921E-2</c:v>
                </c:pt>
                <c:pt idx="2">
                  <c:v>3.0292351034951842E-2</c:v>
                </c:pt>
                <c:pt idx="3">
                  <c:v>3.6936624970349115E-2</c:v>
                </c:pt>
                <c:pt idx="4">
                  <c:v>3.3778009061421546E-2</c:v>
                </c:pt>
                <c:pt idx="5">
                  <c:v>3.5000000000000003E-2</c:v>
                </c:pt>
              </c:numCache>
            </c:numRef>
          </c:val>
          <c:extLst xmlns:c16r2="http://schemas.microsoft.com/office/drawing/2015/06/chart">
            <c:ext xmlns:c16="http://schemas.microsoft.com/office/drawing/2014/chart" uri="{C3380CC4-5D6E-409C-BE32-E72D297353CC}">
              <c16:uniqueId val="{00000001-CBF3-4875-B398-7A8116C59AB0}"/>
            </c:ext>
          </c:extLst>
        </c:ser>
        <c:dLbls>
          <c:showLegendKey val="0"/>
          <c:showVal val="0"/>
          <c:showCatName val="0"/>
          <c:showSerName val="0"/>
          <c:showPercent val="0"/>
          <c:showBubbleSize val="0"/>
        </c:dLbls>
        <c:gapWidth val="50"/>
        <c:overlap val="100"/>
        <c:axId val="355782056"/>
        <c:axId val="355776176"/>
      </c:barChart>
      <c:lineChart>
        <c:grouping val="standard"/>
        <c:varyColors val="0"/>
        <c:ser>
          <c:idx val="2"/>
          <c:order val="2"/>
          <c:tx>
            <c:strRef>
              <c:f>Sheet6!$D$12</c:f>
              <c:strCache>
                <c:ptCount val="1"/>
                <c:pt idx="0">
                  <c:v>Total</c:v>
                </c:pt>
              </c:strCache>
            </c:strRef>
          </c:tx>
          <c:spPr>
            <a:ln>
              <a:noFill/>
            </a:ln>
          </c:spPr>
          <c:marker>
            <c:symbol val="none"/>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Sheet6!$A$14:$A$19</c:f>
              <c:strCache>
                <c:ptCount val="6"/>
                <c:pt idx="0">
                  <c:v>2017</c:v>
                </c:pt>
                <c:pt idx="1">
                  <c:v>2018</c:v>
                </c:pt>
                <c:pt idx="2">
                  <c:v>2019</c:v>
                </c:pt>
                <c:pt idx="3">
                  <c:v>2020</c:v>
                </c:pt>
                <c:pt idx="4">
                  <c:v>2021</c:v>
                </c:pt>
                <c:pt idx="5">
                  <c:v>H1 2022</c:v>
                </c:pt>
              </c:strCache>
            </c:strRef>
          </c:cat>
          <c:val>
            <c:numRef>
              <c:f>Sheet6!$D$14:$D$19</c:f>
              <c:numCache>
                <c:formatCode>0.0%</c:formatCode>
                <c:ptCount val="6"/>
                <c:pt idx="0">
                  <c:v>4.2063176793408236E-2</c:v>
                </c:pt>
                <c:pt idx="1">
                  <c:v>4.7811777746209851E-2</c:v>
                </c:pt>
                <c:pt idx="2">
                  <c:v>4.2910824748976485E-2</c:v>
                </c:pt>
                <c:pt idx="3">
                  <c:v>5.2286419993205754E-2</c:v>
                </c:pt>
                <c:pt idx="4">
                  <c:v>4.7661509391216793E-2</c:v>
                </c:pt>
                <c:pt idx="5">
                  <c:v>4.9000000000000002E-2</c:v>
                </c:pt>
              </c:numCache>
            </c:numRef>
          </c:val>
          <c:smooth val="0"/>
          <c:extLst xmlns:c16r2="http://schemas.microsoft.com/office/drawing/2015/06/chart">
            <c:ext xmlns:c16="http://schemas.microsoft.com/office/drawing/2014/chart" uri="{C3380CC4-5D6E-409C-BE32-E72D297353CC}">
              <c16:uniqueId val="{00000002-CBF3-4875-B398-7A8116C59AB0}"/>
            </c:ext>
          </c:extLst>
        </c:ser>
        <c:dLbls>
          <c:showLegendKey val="0"/>
          <c:showVal val="0"/>
          <c:showCatName val="0"/>
          <c:showSerName val="0"/>
          <c:showPercent val="0"/>
          <c:showBubbleSize val="0"/>
        </c:dLbls>
        <c:marker val="1"/>
        <c:smooth val="0"/>
        <c:axId val="355782056"/>
        <c:axId val="355776176"/>
      </c:lineChart>
      <c:catAx>
        <c:axId val="355782056"/>
        <c:scaling>
          <c:orientation val="minMax"/>
        </c:scaling>
        <c:delete val="0"/>
        <c:axPos val="b"/>
        <c:numFmt formatCode="General" sourceLinked="1"/>
        <c:majorTickMark val="out"/>
        <c:minorTickMark val="none"/>
        <c:tickLblPos val="nextTo"/>
        <c:crossAx val="355776176"/>
        <c:crosses val="autoZero"/>
        <c:auto val="1"/>
        <c:lblAlgn val="ctr"/>
        <c:lblOffset val="100"/>
        <c:noMultiLvlLbl val="0"/>
      </c:catAx>
      <c:valAx>
        <c:axId val="355776176"/>
        <c:scaling>
          <c:orientation val="minMax"/>
        </c:scaling>
        <c:delete val="1"/>
        <c:axPos val="l"/>
        <c:numFmt formatCode="0.0%" sourceLinked="1"/>
        <c:majorTickMark val="out"/>
        <c:minorTickMark val="none"/>
        <c:tickLblPos val="nextTo"/>
        <c:crossAx val="355782056"/>
        <c:crosses val="autoZero"/>
        <c:crossBetween val="between"/>
      </c:valAx>
    </c:plotArea>
    <c:legend>
      <c:legendPos val="b"/>
      <c:legendEntry>
        <c:idx val="2"/>
        <c:delete val="1"/>
      </c:legendEntry>
      <c:layout/>
      <c:overlay val="0"/>
    </c:legend>
    <c:plotVisOnly val="1"/>
    <c:dispBlanksAs val="gap"/>
    <c:showDLblsOverMax val="0"/>
  </c:chart>
  <c:spPr>
    <a:ln>
      <a:noFill/>
    </a:ln>
  </c:spPr>
  <c:txPr>
    <a:bodyPr/>
    <a:lstStyle/>
    <a:p>
      <a:pPr>
        <a:defRPr sz="900">
          <a:latin typeface="Calibri" panose="020F0502020204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accent6"/>
              </a:solidFill>
              <a:ln>
                <a:noFill/>
              </a:ln>
              <a:effectLst/>
            </c:spPr>
          </c:dPt>
          <c:dPt>
            <c:idx val="6"/>
            <c:bubble3D val="0"/>
            <c:spPr>
              <a:solidFill>
                <a:schemeClr val="accent1">
                  <a:lumMod val="60000"/>
                </a:schemeClr>
              </a:solidFill>
              <a:ln>
                <a:noFill/>
              </a:ln>
              <a:effectLst/>
            </c:spPr>
          </c:dPt>
          <c:dPt>
            <c:idx val="7"/>
            <c:bubble3D val="0"/>
            <c:spPr>
              <a:solidFill>
                <a:schemeClr val="accent2">
                  <a:lumMod val="60000"/>
                </a:schemeClr>
              </a:solidFill>
              <a:ln>
                <a:noFill/>
              </a:ln>
              <a:effectLst/>
            </c:spPr>
          </c:dPt>
          <c:dPt>
            <c:idx val="8"/>
            <c:bubble3D val="0"/>
            <c:spPr>
              <a:solidFill>
                <a:schemeClr val="accent3">
                  <a:lumMod val="60000"/>
                </a:schemeClr>
              </a:solidFill>
              <a:ln>
                <a:noFill/>
              </a:ln>
              <a:effectLst/>
            </c:spPr>
          </c:dPt>
          <c:dPt>
            <c:idx val="9"/>
            <c:bubble3D val="0"/>
            <c:spPr>
              <a:solidFill>
                <a:schemeClr val="accent4">
                  <a:lumMod val="60000"/>
                </a:schemeClr>
              </a:solidFill>
              <a:ln>
                <a:noFill/>
              </a:ln>
              <a:effectLst/>
            </c:spPr>
          </c:dPt>
          <c:dPt>
            <c:idx val="10"/>
            <c:bubble3D val="0"/>
            <c:spPr>
              <a:solidFill>
                <a:schemeClr val="accent5">
                  <a:lumMod val="60000"/>
                </a:schemeClr>
              </a:solidFill>
              <a:ln>
                <a:noFill/>
              </a:ln>
              <a:effectLst/>
            </c:spPr>
          </c:dPt>
          <c:dPt>
            <c:idx val="11"/>
            <c:bubble3D val="0"/>
            <c:spPr>
              <a:solidFill>
                <a:schemeClr val="accent6">
                  <a:lumMod val="60000"/>
                </a:schemeClr>
              </a:solidFill>
              <a:ln>
                <a:noFill/>
              </a:ln>
              <a:effectLst/>
            </c:spPr>
          </c:dPt>
          <c:dPt>
            <c:idx val="12"/>
            <c:bubble3D val="0"/>
            <c:spPr>
              <a:solidFill>
                <a:schemeClr val="accent1">
                  <a:lumMod val="80000"/>
                  <a:lumOff val="20000"/>
                </a:schemeClr>
              </a:solidFill>
              <a:ln>
                <a:noFill/>
              </a:ln>
              <a:effectLst/>
            </c:spPr>
          </c:dPt>
          <c:dLbls>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'Asset Quality - P6'!$A$38:$A$50</c:f>
              <c:strCache>
                <c:ptCount val="13"/>
                <c:pt idx="0">
                  <c:v>Personal</c:v>
                </c:pt>
                <c:pt idx="1">
                  <c:v>Financial institutions</c:v>
                </c:pt>
                <c:pt idx="2">
                  <c:v>Service</c:v>
                </c:pt>
                <c:pt idx="3">
                  <c:v>Manufacturing</c:v>
                </c:pt>
                <c:pt idx="4">
                  <c:v>Wholesale and retail trade</c:v>
                </c:pt>
                <c:pt idx="5">
                  <c:v>Construction</c:v>
                </c:pt>
                <c:pt idx="6">
                  <c:v>Electricity, gas and water</c:v>
                </c:pt>
                <c:pt idx="7">
                  <c:v>Others</c:v>
                </c:pt>
                <c:pt idx="8">
                  <c:v>Transport and communication</c:v>
                </c:pt>
                <c:pt idx="9">
                  <c:v>Mining and quarrying</c:v>
                </c:pt>
                <c:pt idx="10">
                  <c:v>Import trade</c:v>
                </c:pt>
                <c:pt idx="11">
                  <c:v>Agriculture</c:v>
                </c:pt>
                <c:pt idx="12">
                  <c:v>Government</c:v>
                </c:pt>
              </c:strCache>
            </c:strRef>
          </c:cat>
          <c:val>
            <c:numRef>
              <c:f>'Asset Quality - P6'!$C$38:$C$50</c:f>
              <c:numCache>
                <c:formatCode>0%</c:formatCode>
                <c:ptCount val="13"/>
                <c:pt idx="0">
                  <c:v>0.41903545976682549</c:v>
                </c:pt>
                <c:pt idx="1">
                  <c:v>6.483143849353519E-2</c:v>
                </c:pt>
                <c:pt idx="2">
                  <c:v>9.0236854001357322E-2</c:v>
                </c:pt>
                <c:pt idx="3">
                  <c:v>5.2020390212791305E-2</c:v>
                </c:pt>
                <c:pt idx="4">
                  <c:v>5.2812648566692794E-2</c:v>
                </c:pt>
                <c:pt idx="5">
                  <c:v>4.631280100269012E-2</c:v>
                </c:pt>
                <c:pt idx="6">
                  <c:v>5.6087102279297786E-2</c:v>
                </c:pt>
                <c:pt idx="7">
                  <c:v>2.4253968884367077E-2</c:v>
                </c:pt>
                <c:pt idx="8">
                  <c:v>5.1589072266343655E-2</c:v>
                </c:pt>
                <c:pt idx="9">
                  <c:v>3.5700393763790784E-2</c:v>
                </c:pt>
                <c:pt idx="10">
                  <c:v>3.0167726320732346E-2</c:v>
                </c:pt>
                <c:pt idx="11">
                  <c:v>2.3265471085636325E-3</c:v>
                </c:pt>
                <c:pt idx="12">
                  <c:v>7.4625597333012494E-2</c:v>
                </c:pt>
              </c:numCache>
            </c:numRef>
          </c:val>
          <c:extLst xmlns:c16r2="http://schemas.microsoft.com/office/drawing/2015/06/chart">
            <c:ext xmlns:c16="http://schemas.microsoft.com/office/drawing/2014/chart" uri="{C3380CC4-5D6E-409C-BE32-E72D297353CC}">
              <c16:uniqueId val="{00000000-55F8-44F9-9390-57CD75A9A24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sz="7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60064687410369E-2"/>
          <c:y val="0.12939920180785228"/>
          <c:w val="0.9785389978936907"/>
          <c:h val="0.65612980977148483"/>
        </c:manualLayout>
      </c:layout>
      <c:barChart>
        <c:barDir val="col"/>
        <c:grouping val="stacked"/>
        <c:varyColors val="0"/>
        <c:ser>
          <c:idx val="0"/>
          <c:order val="0"/>
          <c:tx>
            <c:strRef>
              <c:f>Sheet1!$B$1</c:f>
              <c:strCache>
                <c:ptCount val="1"/>
                <c:pt idx="0">
                  <c:v>Total Deposits</c:v>
                </c:pt>
              </c:strCache>
            </c:strRef>
          </c:tx>
          <c:spPr>
            <a:solidFill>
              <a:srgbClr val="0192FF"/>
            </a:solidFill>
          </c:spPr>
          <c:invertIfNegative val="0"/>
          <c:dLbls>
            <c:spPr>
              <a:noFill/>
              <a:ln>
                <a:noFill/>
              </a:ln>
              <a:effectLst/>
            </c:spPr>
            <c:txPr>
              <a:bodyPr/>
              <a:lstStyle/>
              <a:p>
                <a:pPr>
                  <a:defRPr sz="900" baseline="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2018</c:v>
                </c:pt>
                <c:pt idx="1">
                  <c:v>2019</c:v>
                </c:pt>
                <c:pt idx="2">
                  <c:v>2020</c:v>
                </c:pt>
                <c:pt idx="3">
                  <c:v>2021</c:v>
                </c:pt>
                <c:pt idx="4">
                  <c:v>H1 2022</c:v>
                </c:pt>
              </c:strCache>
            </c:strRef>
          </c:cat>
          <c:val>
            <c:numRef>
              <c:f>Sheet1!$B$2:$B$6</c:f>
              <c:numCache>
                <c:formatCode>_(* #,##0_);_(* \(#,##0\);_(* "-"??_);_(@_)</c:formatCode>
                <c:ptCount val="5"/>
                <c:pt idx="0">
                  <c:v>6369.823376623377</c:v>
                </c:pt>
                <c:pt idx="1">
                  <c:v>6575.3714285714286</c:v>
                </c:pt>
                <c:pt idx="2">
                  <c:v>6564</c:v>
                </c:pt>
                <c:pt idx="3">
                  <c:v>7578.5246753246747</c:v>
                </c:pt>
                <c:pt idx="4">
                  <c:v>7897</c:v>
                </c:pt>
              </c:numCache>
            </c:numRef>
          </c:val>
          <c:extLst xmlns:c16r2="http://schemas.microsoft.com/office/drawing/2015/06/chart">
            <c:ext xmlns:c16="http://schemas.microsoft.com/office/drawing/2014/chart" uri="{C3380CC4-5D6E-409C-BE32-E72D297353CC}">
              <c16:uniqueId val="{00000000-85ED-4C57-BBF8-10150A536746}"/>
            </c:ext>
          </c:extLst>
        </c:ser>
        <c:ser>
          <c:idx val="1"/>
          <c:order val="1"/>
          <c:tx>
            <c:strRef>
              <c:f>Sheet1!$C$1</c:f>
              <c:strCache>
                <c:ptCount val="1"/>
                <c:pt idx="0">
                  <c:v>Borrowings</c:v>
                </c:pt>
              </c:strCache>
            </c:strRef>
          </c:tx>
          <c:spPr>
            <a:solidFill>
              <a:srgbClr val="04AE66"/>
            </a:solidFill>
            <a:ln w="19050">
              <a:noFill/>
            </a:ln>
          </c:spPr>
          <c:invertIfNegative val="0"/>
          <c:dLbls>
            <c:dLbl>
              <c:idx val="0"/>
              <c:layout>
                <c:manualLayout>
                  <c:x val="1.2094638461221677E-17"/>
                  <c:y val="-5.69092794389019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5ED-4C57-BBF8-10150A536746}"/>
                </c:ext>
                <c:ext xmlns:c15="http://schemas.microsoft.com/office/drawing/2012/chart" uri="{CE6537A1-D6FC-4f65-9D91-7224C49458BB}">
                  <c15:layout/>
                </c:ext>
              </c:extLst>
            </c:dLbl>
            <c:dLbl>
              <c:idx val="1"/>
              <c:layout>
                <c:manualLayout>
                  <c:x val="0"/>
                  <c:y val="-5.690927943890142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5ED-4C57-BBF8-10150A536746}"/>
                </c:ext>
                <c:ext xmlns:c15="http://schemas.microsoft.com/office/drawing/2012/chart" uri="{CE6537A1-D6FC-4f65-9D91-7224C49458BB}">
                  <c15:layout/>
                </c:ext>
              </c:extLst>
            </c:dLbl>
            <c:dLbl>
              <c:idx val="2"/>
              <c:layout>
                <c:manualLayout>
                  <c:x val="0"/>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5ED-4C57-BBF8-10150A536746}"/>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i="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Sheet1!$C$2:$C$6</c:f>
              <c:numCache>
                <c:formatCode>_(* #,##0_);_(* \(#,##0\);_(* "-"??_);_(@_)</c:formatCode>
                <c:ptCount val="5"/>
                <c:pt idx="0">
                  <c:v>1247.0051948051948</c:v>
                </c:pt>
                <c:pt idx="1">
                  <c:v>1237.1064935064935</c:v>
                </c:pt>
                <c:pt idx="2">
                  <c:v>1249.9298701298701</c:v>
                </c:pt>
                <c:pt idx="3">
                  <c:v>1273.3220779220778</c:v>
                </c:pt>
                <c:pt idx="4">
                  <c:v>794</c:v>
                </c:pt>
              </c:numCache>
            </c:numRef>
          </c:val>
          <c:extLst xmlns:c16r2="http://schemas.microsoft.com/office/drawing/2015/06/chart">
            <c:ext xmlns:c16="http://schemas.microsoft.com/office/drawing/2014/chart" uri="{C3380CC4-5D6E-409C-BE32-E72D297353CC}">
              <c16:uniqueId val="{00000004-85ED-4C57-BBF8-10150A536746}"/>
            </c:ext>
          </c:extLst>
        </c:ser>
        <c:ser>
          <c:idx val="2"/>
          <c:order val="2"/>
          <c:tx>
            <c:strRef>
              <c:f>Sheet1!$D$1</c:f>
              <c:strCache>
                <c:ptCount val="1"/>
                <c:pt idx="0">
                  <c:v>Capital</c:v>
                </c:pt>
              </c:strCache>
            </c:strRef>
          </c:tx>
          <c:spPr>
            <a:solidFill>
              <a:srgbClr val="005FA3"/>
            </a:solidFill>
          </c:spPr>
          <c:invertIfNegative val="0"/>
          <c:dLbls>
            <c:spPr>
              <a:solidFill>
                <a:srgbClr val="0E26DE"/>
              </a:solidFill>
              <a:ln>
                <a:noFill/>
              </a:ln>
              <a:effectLst/>
            </c:spPr>
            <c:txPr>
              <a:bodyPr wrap="square" lIns="38100" tIns="19050" rIns="38100" bIns="19050" anchor="ctr">
                <a:spAutoFit/>
              </a:bodyPr>
              <a:lstStyle/>
              <a:p>
                <a:pPr>
                  <a:defRPr sz="9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Sheet1!$D$2:$D$6</c:f>
              <c:numCache>
                <c:formatCode>_(* #,##0_);_(* \(#,##0\);_(* "-"??_);_(@_)</c:formatCode>
                <c:ptCount val="5"/>
                <c:pt idx="0">
                  <c:v>1393.4805194805194</c:v>
                </c:pt>
                <c:pt idx="1">
                  <c:v>1434.2935064935064</c:v>
                </c:pt>
                <c:pt idx="2">
                  <c:v>1377.2285714285713</c:v>
                </c:pt>
                <c:pt idx="3">
                  <c:v>1442.7402597402597</c:v>
                </c:pt>
                <c:pt idx="4">
                  <c:v>1170</c:v>
                </c:pt>
              </c:numCache>
            </c:numRef>
          </c:val>
          <c:extLst xmlns:c16r2="http://schemas.microsoft.com/office/drawing/2015/06/chart">
            <c:ext xmlns:c16="http://schemas.microsoft.com/office/drawing/2014/chart" uri="{C3380CC4-5D6E-409C-BE32-E72D297353CC}">
              <c16:uniqueId val="{00000005-85ED-4C57-BBF8-10150A536746}"/>
            </c:ext>
          </c:extLst>
        </c:ser>
        <c:ser>
          <c:idx val="3"/>
          <c:order val="3"/>
          <c:tx>
            <c:strRef>
              <c:f>Sheet1!$E$1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a:defRPr sz="900" b="1">
                    <a:solidFill>
                      <a:schemeClr val="tx1">
                        <a:lumMod val="50000"/>
                      </a:schemeClr>
                    </a:solidFill>
                    <a:latin typeface="Calibri" panose="020F050202020403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Sheet1!$E$2:$E$6</c:f>
              <c:numCache>
                <c:formatCode>_(* #,##0_);_(* \(#,##0\);_(* "-"??_);_(@_)</c:formatCode>
                <c:ptCount val="5"/>
                <c:pt idx="0">
                  <c:v>9010.3090909090915</c:v>
                </c:pt>
                <c:pt idx="1">
                  <c:v>9246.7714285714283</c:v>
                </c:pt>
                <c:pt idx="2">
                  <c:v>9191.1584415584421</c:v>
                </c:pt>
                <c:pt idx="3">
                  <c:v>10294.587012987013</c:v>
                </c:pt>
                <c:pt idx="4">
                  <c:v>9861</c:v>
                </c:pt>
              </c:numCache>
            </c:numRef>
          </c:val>
          <c:extLst xmlns:c16r2="http://schemas.microsoft.com/office/drawing/2015/06/chart">
            <c:ext xmlns:c16="http://schemas.microsoft.com/office/drawing/2014/chart" uri="{C3380CC4-5D6E-409C-BE32-E72D297353CC}">
              <c16:uniqueId val="{00000006-85ED-4C57-BBF8-10150A536746}"/>
            </c:ext>
          </c:extLst>
        </c:ser>
        <c:dLbls>
          <c:showLegendKey val="0"/>
          <c:showVal val="0"/>
          <c:showCatName val="0"/>
          <c:showSerName val="0"/>
          <c:showPercent val="0"/>
          <c:showBubbleSize val="0"/>
        </c:dLbls>
        <c:gapWidth val="35"/>
        <c:overlap val="100"/>
        <c:axId val="355777352"/>
        <c:axId val="355776960"/>
      </c:barChart>
      <c:valAx>
        <c:axId val="355776960"/>
        <c:scaling>
          <c:orientation val="minMax"/>
          <c:max val="11000"/>
        </c:scaling>
        <c:delete val="0"/>
        <c:axPos val="r"/>
        <c:numFmt formatCode="0" sourceLinked="0"/>
        <c:majorTickMark val="out"/>
        <c:minorTickMark val="none"/>
        <c:tickLblPos val="none"/>
        <c:spPr>
          <a:ln w="6350">
            <a:noFill/>
          </a:ln>
        </c:spPr>
        <c:txPr>
          <a:bodyPr/>
          <a:lstStyle/>
          <a:p>
            <a:pPr>
              <a:defRPr sz="800" baseline="0">
                <a:latin typeface="Calibri" panose="020F0502020204030204" pitchFamily="34" charset="0"/>
              </a:defRPr>
            </a:pPr>
            <a:endParaRPr lang="en-US"/>
          </a:p>
        </c:txPr>
        <c:crossAx val="355777352"/>
        <c:crosses val="max"/>
        <c:crossBetween val="between"/>
      </c:valAx>
      <c:catAx>
        <c:axId val="355777352"/>
        <c:scaling>
          <c:orientation val="minMax"/>
        </c:scaling>
        <c:delete val="0"/>
        <c:axPos val="b"/>
        <c:numFmt formatCode="General" sourceLinked="1"/>
        <c:majorTickMark val="out"/>
        <c:minorTickMark val="none"/>
        <c:tickLblPos val="nextTo"/>
        <c:spPr>
          <a:ln w="6350">
            <a:solidFill>
              <a:srgbClr val="474747">
                <a:lumMod val="50000"/>
              </a:srgbClr>
            </a:solidFill>
          </a:ln>
        </c:spPr>
        <c:txPr>
          <a:bodyPr/>
          <a:lstStyle/>
          <a:p>
            <a:pPr>
              <a:defRPr sz="900">
                <a:latin typeface="Calibri" panose="020F0502020204030204" pitchFamily="34" charset="0"/>
              </a:defRPr>
            </a:pPr>
            <a:endParaRPr lang="en-US"/>
          </a:p>
        </c:txPr>
        <c:crossAx val="355776960"/>
        <c:crosses val="autoZero"/>
        <c:auto val="1"/>
        <c:lblAlgn val="ctr"/>
        <c:lblOffset val="100"/>
        <c:noMultiLvlLbl val="0"/>
      </c:catAx>
    </c:plotArea>
    <c:legend>
      <c:legendPos val="b"/>
      <c:legendEntry>
        <c:idx val="3"/>
        <c:delete val="1"/>
      </c:legendEntry>
      <c:layout>
        <c:manualLayout>
          <c:xMode val="edge"/>
          <c:yMode val="edge"/>
          <c:x val="8.4348684965811684E-3"/>
          <c:y val="0.89701750565283878"/>
          <c:w val="0.93154706419650868"/>
          <c:h val="9.6035081209989853E-2"/>
        </c:manualLayout>
      </c:layout>
      <c:overlay val="0"/>
      <c:txPr>
        <a:bodyPr/>
        <a:lstStyle/>
        <a:p>
          <a:pPr>
            <a:defRPr sz="9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60064687410369E-2"/>
          <c:y val="0.12939920180785228"/>
          <c:w val="0.9785389978936907"/>
          <c:h val="0.65612980977148483"/>
        </c:manualLayout>
      </c:layout>
      <c:barChart>
        <c:barDir val="col"/>
        <c:grouping val="stacked"/>
        <c:varyColors val="0"/>
        <c:ser>
          <c:idx val="0"/>
          <c:order val="0"/>
          <c:tx>
            <c:strRef>
              <c:f>Sheet1!$B$1</c:f>
              <c:strCache>
                <c:ptCount val="1"/>
                <c:pt idx="0">
                  <c:v>Cash &amp; Cash Equivalent</c:v>
                </c:pt>
              </c:strCache>
            </c:strRef>
          </c:tx>
          <c:spPr>
            <a:solidFill>
              <a:srgbClr val="0192FF"/>
            </a:solidFill>
          </c:spPr>
          <c:invertIfNegative val="0"/>
          <c:dLbls>
            <c:spPr>
              <a:noFill/>
              <a:ln>
                <a:noFill/>
              </a:ln>
              <a:effectLst/>
            </c:spPr>
            <c:txPr>
              <a:bodyPr/>
              <a:lstStyle/>
              <a:p>
                <a:pPr>
                  <a:defRPr sz="900" baseline="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2018</c:v>
                </c:pt>
                <c:pt idx="1">
                  <c:v>2019</c:v>
                </c:pt>
                <c:pt idx="2">
                  <c:v>2020</c:v>
                </c:pt>
                <c:pt idx="3">
                  <c:v>2021</c:v>
                </c:pt>
                <c:pt idx="4">
                  <c:v>H1 2022</c:v>
                </c:pt>
              </c:strCache>
            </c:strRef>
          </c:cat>
          <c:val>
            <c:numRef>
              <c:f>Sheet1!$B$2:$B$6</c:f>
              <c:numCache>
                <c:formatCode>_ * #,##0.0_ ;_ * \-#,##0.0_ ;_ * "-"??_ ;_ @_ </c:formatCode>
                <c:ptCount val="5"/>
                <c:pt idx="0">
                  <c:v>818.18181818181813</c:v>
                </c:pt>
                <c:pt idx="1">
                  <c:v>866.94025974025965</c:v>
                </c:pt>
                <c:pt idx="2">
                  <c:v>499.88831168831166</c:v>
                </c:pt>
                <c:pt idx="3">
                  <c:v>799.66233766233768</c:v>
                </c:pt>
                <c:pt idx="4">
                  <c:v>738</c:v>
                </c:pt>
              </c:numCache>
            </c:numRef>
          </c:val>
          <c:extLst xmlns:c16r2="http://schemas.microsoft.com/office/drawing/2015/06/chart">
            <c:ext xmlns:c16="http://schemas.microsoft.com/office/drawing/2014/chart" uri="{C3380CC4-5D6E-409C-BE32-E72D297353CC}">
              <c16:uniqueId val="{00000000-CC41-4895-B762-9AFC2BEBE2FC}"/>
            </c:ext>
          </c:extLst>
        </c:ser>
        <c:ser>
          <c:idx val="1"/>
          <c:order val="1"/>
          <c:tx>
            <c:strRef>
              <c:f>Sheet1!$C$1</c:f>
              <c:strCache>
                <c:ptCount val="1"/>
                <c:pt idx="0">
                  <c:v>Banks and money market placements</c:v>
                </c:pt>
              </c:strCache>
            </c:strRef>
          </c:tx>
          <c:spPr>
            <a:solidFill>
              <a:srgbClr val="04AE66"/>
            </a:solidFill>
            <a:ln w="19050">
              <a:noFill/>
            </a:ln>
          </c:spPr>
          <c:invertIfNegative val="0"/>
          <c:dLbls>
            <c:dLbl>
              <c:idx val="0"/>
              <c:layout>
                <c:manualLayout>
                  <c:x val="-2.6388606937128418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41-4895-B762-9AFC2BEBE2FC}"/>
                </c:ext>
                <c:ext xmlns:c15="http://schemas.microsoft.com/office/drawing/2012/chart" uri="{CE6537A1-D6FC-4f65-9D91-7224C49458BB}">
                  <c15:layout/>
                </c:ext>
              </c:extLst>
            </c:dLbl>
            <c:dLbl>
              <c:idx val="1"/>
              <c:layout>
                <c:manualLayout>
                  <c:x val="2.6388606937128418E-3"/>
                  <c:y val="-5.2166236856840501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C41-4895-B762-9AFC2BEBE2FC}"/>
                </c:ext>
                <c:ext xmlns:c15="http://schemas.microsoft.com/office/drawing/2012/chart" uri="{CE6537A1-D6FC-4f65-9D91-7224C49458BB}">
                  <c15:layout/>
                </c:ext>
              </c:extLst>
            </c:dLbl>
            <c:dLbl>
              <c:idx val="2"/>
              <c:layout>
                <c:manualLayout>
                  <c:x val="2.6388606937127437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41-4895-B762-9AFC2BEBE2FC}"/>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i="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Sheet1!$C$2:$C$6</c:f>
              <c:numCache>
                <c:formatCode>0.0</c:formatCode>
                <c:ptCount val="5"/>
                <c:pt idx="0">
                  <c:v>254.54545454545453</c:v>
                </c:pt>
                <c:pt idx="1">
                  <c:v>284</c:v>
                </c:pt>
                <c:pt idx="2">
                  <c:v>246.01558441558439</c:v>
                </c:pt>
                <c:pt idx="3">
                  <c:v>297.88311688311688</c:v>
                </c:pt>
                <c:pt idx="4">
                  <c:v>265</c:v>
                </c:pt>
              </c:numCache>
            </c:numRef>
          </c:val>
          <c:extLst xmlns:c16r2="http://schemas.microsoft.com/office/drawing/2015/06/chart">
            <c:ext xmlns:c16="http://schemas.microsoft.com/office/drawing/2014/chart" uri="{C3380CC4-5D6E-409C-BE32-E72D297353CC}">
              <c16:uniqueId val="{00000004-CC41-4895-B762-9AFC2BEBE2FC}"/>
            </c:ext>
          </c:extLst>
        </c:ser>
        <c:ser>
          <c:idx val="2"/>
          <c:order val="2"/>
          <c:tx>
            <c:strRef>
              <c:f>Sheet1!$D$1</c:f>
              <c:strCache>
                <c:ptCount val="1"/>
                <c:pt idx="0">
                  <c:v>Financial Investments</c:v>
                </c:pt>
              </c:strCache>
            </c:strRef>
          </c:tx>
          <c:spPr>
            <a:solidFill>
              <a:srgbClr val="0E26DE"/>
            </a:solidFill>
          </c:spPr>
          <c:invertIfNegative val="0"/>
          <c:dLbls>
            <c:dLbl>
              <c:idx val="3"/>
              <c:layout>
                <c:manualLayout>
                  <c:x val="2.6388606937127451E-3"/>
                  <c:y val="6.82911353266817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D5F-4470-BF31-5D21FADE803B}"/>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Sheet1!$D$2:$D$6</c:f>
              <c:numCache>
                <c:formatCode>0.0</c:formatCode>
                <c:ptCount val="5"/>
                <c:pt idx="0">
                  <c:v>600.25974025974028</c:v>
                </c:pt>
                <c:pt idx="1">
                  <c:v>760</c:v>
                </c:pt>
                <c:pt idx="2">
                  <c:v>888.83896103896097</c:v>
                </c:pt>
                <c:pt idx="3">
                  <c:v>1161.5012987012988</c:v>
                </c:pt>
                <c:pt idx="4">
                  <c:v>1041</c:v>
                </c:pt>
              </c:numCache>
            </c:numRef>
          </c:val>
          <c:extLst xmlns:c16r2="http://schemas.microsoft.com/office/drawing/2015/06/chart">
            <c:ext xmlns:c16="http://schemas.microsoft.com/office/drawing/2014/chart" uri="{C3380CC4-5D6E-409C-BE32-E72D297353CC}">
              <c16:uniqueId val="{00000005-CC41-4895-B762-9AFC2BEBE2FC}"/>
            </c:ext>
          </c:extLst>
        </c:ser>
        <c:dLbls>
          <c:showLegendKey val="0"/>
          <c:showVal val="0"/>
          <c:showCatName val="0"/>
          <c:showSerName val="0"/>
          <c:showPercent val="0"/>
          <c:showBubbleSize val="0"/>
        </c:dLbls>
        <c:gapWidth val="150"/>
        <c:overlap val="100"/>
        <c:axId val="355778528"/>
        <c:axId val="355778136"/>
      </c:barChart>
      <c:lineChart>
        <c:grouping val="standard"/>
        <c:varyColors val="0"/>
        <c:ser>
          <c:idx val="3"/>
          <c:order val="3"/>
          <c:tx>
            <c:strRef>
              <c:f>Sheet1!$E$1</c:f>
              <c:strCache>
                <c:ptCount val="1"/>
                <c:pt idx="0">
                  <c:v>Liquid Asset Ratio</c:v>
                </c:pt>
              </c:strCache>
            </c:strRef>
          </c:tx>
          <c:spPr>
            <a:ln w="19050">
              <a:solidFill>
                <a:srgbClr val="FFC000"/>
              </a:solidFill>
            </a:ln>
          </c:spPr>
          <c:marker>
            <c:symbol val="circle"/>
            <c:size val="7"/>
            <c:spPr>
              <a:solidFill>
                <a:srgbClr val="FFFFFF"/>
              </a:solidFill>
              <a:ln w="19050">
                <a:solidFill>
                  <a:srgbClr val="FFC000"/>
                </a:solidFill>
              </a:ln>
            </c:spPr>
          </c:marker>
          <c:dLbls>
            <c:dLbl>
              <c:idx val="1"/>
              <c:layout>
                <c:manualLayout>
                  <c:x val="-5.4604676850729623E-2"/>
                  <c:y val="-9.385774114074874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27E-4355-A18D-2A9213F502A7}"/>
                </c:ext>
                <c:ext xmlns:c15="http://schemas.microsoft.com/office/drawing/2012/chart" uri="{CE6537A1-D6FC-4f65-9D91-7224C49458BB}">
                  <c15:layout/>
                </c:ext>
              </c:extLst>
            </c:dLbl>
            <c:dLbl>
              <c:idx val="3"/>
              <c:layout>
                <c:manualLayout>
                  <c:x val="-5.4604676850729623E-2"/>
                  <c:y val="-6.78416864504831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27E-4355-A18D-2A9213F502A7}"/>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i="1">
                    <a:solidFill>
                      <a:srgbClr val="005FA3"/>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2018</c:v>
                </c:pt>
                <c:pt idx="1">
                  <c:v>2019</c:v>
                </c:pt>
                <c:pt idx="2">
                  <c:v>2020</c:v>
                </c:pt>
                <c:pt idx="3">
                  <c:v>2021</c:v>
                </c:pt>
                <c:pt idx="4">
                  <c:v>H1 2022</c:v>
                </c:pt>
              </c:strCache>
            </c:strRef>
          </c:cat>
          <c:val>
            <c:numRef>
              <c:f>Sheet1!$E$2:$E$6</c:f>
              <c:numCache>
                <c:formatCode>0.0%</c:formatCode>
                <c:ptCount val="5"/>
                <c:pt idx="0">
                  <c:v>0.18</c:v>
                </c:pt>
                <c:pt idx="1">
                  <c:v>0.20200000000000001</c:v>
                </c:pt>
                <c:pt idx="2">
                  <c:v>0.17325528931901252</c:v>
                </c:pt>
                <c:pt idx="3">
                  <c:v>0.21311411942023986</c:v>
                </c:pt>
                <c:pt idx="4">
                  <c:v>0.187</c:v>
                </c:pt>
              </c:numCache>
            </c:numRef>
          </c:val>
          <c:smooth val="0"/>
          <c:extLst xmlns:c16r2="http://schemas.microsoft.com/office/drawing/2015/06/chart">
            <c:ext xmlns:c16="http://schemas.microsoft.com/office/drawing/2014/chart" uri="{C3380CC4-5D6E-409C-BE32-E72D297353CC}">
              <c16:uniqueId val="{00000006-CC41-4895-B762-9AFC2BEBE2FC}"/>
            </c:ext>
          </c:extLst>
        </c:ser>
        <c:dLbls>
          <c:showLegendKey val="0"/>
          <c:showVal val="0"/>
          <c:showCatName val="0"/>
          <c:showSerName val="0"/>
          <c:showPercent val="0"/>
          <c:showBubbleSize val="0"/>
        </c:dLbls>
        <c:marker val="1"/>
        <c:smooth val="0"/>
        <c:axId val="355780488"/>
        <c:axId val="355781272"/>
      </c:lineChart>
      <c:valAx>
        <c:axId val="355778136"/>
        <c:scaling>
          <c:orientation val="minMax"/>
        </c:scaling>
        <c:delete val="0"/>
        <c:axPos val="r"/>
        <c:numFmt formatCode="0" sourceLinked="0"/>
        <c:majorTickMark val="none"/>
        <c:minorTickMark val="none"/>
        <c:tickLblPos val="none"/>
        <c:spPr>
          <a:ln w="6350">
            <a:noFill/>
          </a:ln>
        </c:spPr>
        <c:txPr>
          <a:bodyPr/>
          <a:lstStyle/>
          <a:p>
            <a:pPr>
              <a:defRPr sz="800" baseline="0">
                <a:latin typeface="Calibri" panose="020F0502020204030204" pitchFamily="34" charset="0"/>
              </a:defRPr>
            </a:pPr>
            <a:endParaRPr lang="en-US"/>
          </a:p>
        </c:txPr>
        <c:crossAx val="355778528"/>
        <c:crosses val="max"/>
        <c:crossBetween val="between"/>
      </c:valAx>
      <c:catAx>
        <c:axId val="355778528"/>
        <c:scaling>
          <c:orientation val="minMax"/>
        </c:scaling>
        <c:delete val="0"/>
        <c:axPos val="b"/>
        <c:numFmt formatCode="General" sourceLinked="1"/>
        <c:majorTickMark val="out"/>
        <c:minorTickMark val="none"/>
        <c:tickLblPos val="nextTo"/>
        <c:spPr>
          <a:ln w="6350">
            <a:solidFill>
              <a:srgbClr val="474747">
                <a:lumMod val="50000"/>
              </a:srgbClr>
            </a:solidFill>
          </a:ln>
        </c:spPr>
        <c:txPr>
          <a:bodyPr/>
          <a:lstStyle/>
          <a:p>
            <a:pPr>
              <a:defRPr sz="900">
                <a:latin typeface="Calibri" panose="020F0502020204030204" pitchFamily="34" charset="0"/>
              </a:defRPr>
            </a:pPr>
            <a:endParaRPr lang="en-US"/>
          </a:p>
        </c:txPr>
        <c:crossAx val="355778136"/>
        <c:crosses val="autoZero"/>
        <c:auto val="1"/>
        <c:lblAlgn val="ctr"/>
        <c:lblOffset val="100"/>
        <c:noMultiLvlLbl val="0"/>
      </c:catAx>
      <c:valAx>
        <c:axId val="355781272"/>
        <c:scaling>
          <c:orientation val="minMax"/>
          <c:max val="0.25"/>
        </c:scaling>
        <c:delete val="0"/>
        <c:axPos val="l"/>
        <c:numFmt formatCode="0.0%" sourceLinked="1"/>
        <c:majorTickMark val="out"/>
        <c:minorTickMark val="none"/>
        <c:tickLblPos val="none"/>
        <c:spPr>
          <a:ln>
            <a:noFill/>
          </a:ln>
        </c:spPr>
        <c:crossAx val="355780488"/>
        <c:crosses val="autoZero"/>
        <c:crossBetween val="between"/>
      </c:valAx>
      <c:catAx>
        <c:axId val="355780488"/>
        <c:scaling>
          <c:orientation val="minMax"/>
        </c:scaling>
        <c:delete val="1"/>
        <c:axPos val="b"/>
        <c:numFmt formatCode="General" sourceLinked="1"/>
        <c:majorTickMark val="out"/>
        <c:minorTickMark val="none"/>
        <c:tickLblPos val="nextTo"/>
        <c:crossAx val="355781272"/>
        <c:crosses val="autoZero"/>
        <c:auto val="1"/>
        <c:lblAlgn val="ctr"/>
        <c:lblOffset val="100"/>
        <c:noMultiLvlLbl val="0"/>
      </c:catAx>
    </c:plotArea>
    <c:legend>
      <c:legendPos val="b"/>
      <c:layout>
        <c:manualLayout>
          <c:xMode val="edge"/>
          <c:yMode val="edge"/>
          <c:x val="8.4347961417778824E-3"/>
          <c:y val="0.88563564976505849"/>
          <c:w val="0.9804801188858675"/>
          <c:h val="0.11436435023494121"/>
        </c:manualLayout>
      </c:layout>
      <c:overlay val="0"/>
      <c:txPr>
        <a:bodyPr/>
        <a:lstStyle/>
        <a:p>
          <a:pPr>
            <a:defRPr sz="9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60064687410369E-2"/>
          <c:y val="0.12939920180785228"/>
          <c:w val="0.9785389978936907"/>
          <c:h val="0.65612980977148483"/>
        </c:manualLayout>
      </c:layout>
      <c:barChart>
        <c:barDir val="col"/>
        <c:grouping val="stacked"/>
        <c:varyColors val="0"/>
        <c:ser>
          <c:idx val="0"/>
          <c:order val="0"/>
          <c:tx>
            <c:strRef>
              <c:f>Sheet1!$B$1</c:f>
              <c:strCache>
                <c:ptCount val="1"/>
                <c:pt idx="0">
                  <c:v>CET 1</c:v>
                </c:pt>
              </c:strCache>
            </c:strRef>
          </c:tx>
          <c:spPr>
            <a:pattFill prst="dkUpDiag">
              <a:fgClr>
                <a:srgbClr val="04AE66"/>
              </a:fgClr>
              <a:bgClr>
                <a:srgbClr val="FFFFFF"/>
              </a:bgClr>
            </a:pattFill>
          </c:spPr>
          <c:invertIfNegative val="0"/>
          <c:dLbls>
            <c:spPr>
              <a:noFill/>
              <a:ln>
                <a:noFill/>
              </a:ln>
              <a:effectLst/>
            </c:spPr>
            <c:txPr>
              <a:bodyPr wrap="square" lIns="38100" tIns="19050" rIns="38100" bIns="19050" anchor="ctr">
                <a:spAutoFit/>
              </a:bodyPr>
              <a:lstStyle/>
              <a:p>
                <a:pPr>
                  <a:defRPr sz="9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Sheet1!$B$2:$B$6</c:f>
              <c:numCache>
                <c:formatCode>0.0%</c:formatCode>
                <c:ptCount val="5"/>
                <c:pt idx="0">
                  <c:v>0.11700000000000001</c:v>
                </c:pt>
                <c:pt idx="1">
                  <c:v>0.122</c:v>
                </c:pt>
                <c:pt idx="2">
                  <c:v>0.12</c:v>
                </c:pt>
                <c:pt idx="3">
                  <c:v>0.11803106108657878</c:v>
                </c:pt>
                <c:pt idx="4">
                  <c:v>0.11600000000000001</c:v>
                </c:pt>
              </c:numCache>
            </c:numRef>
          </c:val>
          <c:extLst xmlns:c16r2="http://schemas.microsoft.com/office/drawing/2015/06/chart">
            <c:ext xmlns:c16="http://schemas.microsoft.com/office/drawing/2014/chart" uri="{C3380CC4-5D6E-409C-BE32-E72D297353CC}">
              <c16:uniqueId val="{00000000-0551-4C70-929C-176FCC22583F}"/>
            </c:ext>
          </c:extLst>
        </c:ser>
        <c:ser>
          <c:idx val="1"/>
          <c:order val="1"/>
          <c:tx>
            <c:strRef>
              <c:f>Sheet1!$C$1</c:f>
              <c:strCache>
                <c:ptCount val="1"/>
                <c:pt idx="0">
                  <c:v>Tier 1</c:v>
                </c:pt>
              </c:strCache>
            </c:strRef>
          </c:tx>
          <c:spPr>
            <a:solidFill>
              <a:srgbClr val="04AE66"/>
            </a:solidFill>
            <a:ln w="19050">
              <a:noFill/>
            </a:ln>
          </c:spPr>
          <c:invertIfNegative val="0"/>
          <c:dLbls>
            <c:spPr>
              <a:noFill/>
              <a:ln>
                <a:noFill/>
              </a:ln>
              <a:effectLst/>
            </c:spPr>
            <c:txPr>
              <a:bodyPr wrap="square" lIns="38100" tIns="19050" rIns="38100" bIns="19050" anchor="ctr">
                <a:spAutoFit/>
              </a:bodyPr>
              <a:lstStyle/>
              <a:p>
                <a:pPr>
                  <a:defRPr sz="900" baseline="0">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Sheet1!$C$2:$C$6</c:f>
              <c:numCache>
                <c:formatCode>0.0%</c:formatCode>
                <c:ptCount val="5"/>
                <c:pt idx="0">
                  <c:v>3.5000000000000003E-2</c:v>
                </c:pt>
                <c:pt idx="1">
                  <c:v>3.5000000000000003E-2</c:v>
                </c:pt>
                <c:pt idx="2">
                  <c:v>3.4389246973746269E-2</c:v>
                </c:pt>
                <c:pt idx="3">
                  <c:v>3.3000000000000002E-2</c:v>
                </c:pt>
                <c:pt idx="4">
                  <c:v>3.2000000000000001E-2</c:v>
                </c:pt>
              </c:numCache>
            </c:numRef>
          </c:val>
          <c:extLst xmlns:c16r2="http://schemas.microsoft.com/office/drawing/2015/06/chart">
            <c:ext xmlns:c16="http://schemas.microsoft.com/office/drawing/2014/chart" uri="{C3380CC4-5D6E-409C-BE32-E72D297353CC}">
              <c16:uniqueId val="{00000001-0551-4C70-929C-176FCC22583F}"/>
            </c:ext>
          </c:extLst>
        </c:ser>
        <c:ser>
          <c:idx val="2"/>
          <c:order val="2"/>
          <c:tx>
            <c:strRef>
              <c:f>Sheet1!$D$1</c:f>
              <c:strCache>
                <c:ptCount val="1"/>
                <c:pt idx="0">
                  <c:v>Tier 2</c:v>
                </c:pt>
              </c:strCache>
            </c:strRef>
          </c:tx>
          <c:spPr>
            <a:solidFill>
              <a:srgbClr val="0192FF"/>
            </a:solidFill>
          </c:spPr>
          <c:invertIfNegative val="0"/>
          <c:dLbls>
            <c:spPr>
              <a:noFill/>
              <a:ln>
                <a:noFill/>
              </a:ln>
              <a:effectLst/>
            </c:spPr>
            <c:txPr>
              <a:bodyPr wrap="square" lIns="38100" tIns="19050" rIns="38100" bIns="19050" anchor="ctr">
                <a:spAutoFit/>
              </a:bodyPr>
              <a:lstStyle/>
              <a:p>
                <a:pPr>
                  <a:defRPr sz="900">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2018</c:v>
                </c:pt>
                <c:pt idx="1">
                  <c:v>2019</c:v>
                </c:pt>
                <c:pt idx="2">
                  <c:v>2020</c:v>
                </c:pt>
                <c:pt idx="3">
                  <c:v>2021</c:v>
                </c:pt>
                <c:pt idx="4">
                  <c:v>H1 2022</c:v>
                </c:pt>
              </c:strCache>
            </c:strRef>
          </c:cat>
          <c:val>
            <c:numRef>
              <c:f>Sheet1!$D$2:$D$6</c:f>
              <c:numCache>
                <c:formatCode>0.0%</c:formatCode>
                <c:ptCount val="5"/>
                <c:pt idx="0">
                  <c:v>1.0999999999999999E-2</c:v>
                </c:pt>
                <c:pt idx="1">
                  <c:v>8.9999999999999993E-3</c:v>
                </c:pt>
                <c:pt idx="2">
                  <c:v>1.0105079247116663E-2</c:v>
                </c:pt>
                <c:pt idx="3">
                  <c:v>7.4253662449066879E-3</c:v>
                </c:pt>
                <c:pt idx="4">
                  <c:v>6.0000000000000001E-3</c:v>
                </c:pt>
              </c:numCache>
            </c:numRef>
          </c:val>
          <c:extLst xmlns:c16r2="http://schemas.microsoft.com/office/drawing/2015/06/chart">
            <c:ext xmlns:c16="http://schemas.microsoft.com/office/drawing/2014/chart" uri="{C3380CC4-5D6E-409C-BE32-E72D297353CC}">
              <c16:uniqueId val="{00000002-0551-4C70-929C-176FCC22583F}"/>
            </c:ext>
          </c:extLst>
        </c:ser>
        <c:dLbls>
          <c:showLegendKey val="0"/>
          <c:showVal val="0"/>
          <c:showCatName val="0"/>
          <c:showSerName val="0"/>
          <c:showPercent val="0"/>
          <c:showBubbleSize val="0"/>
        </c:dLbls>
        <c:gapWidth val="150"/>
        <c:overlap val="100"/>
        <c:axId val="355781664"/>
        <c:axId val="355780880"/>
      </c:barChart>
      <c:valAx>
        <c:axId val="355780880"/>
        <c:scaling>
          <c:orientation val="minMax"/>
        </c:scaling>
        <c:delete val="1"/>
        <c:axPos val="r"/>
        <c:numFmt formatCode="0%" sourceLinked="0"/>
        <c:majorTickMark val="out"/>
        <c:minorTickMark val="none"/>
        <c:tickLblPos val="nextTo"/>
        <c:crossAx val="355781664"/>
        <c:crosses val="max"/>
        <c:crossBetween val="between"/>
      </c:valAx>
      <c:catAx>
        <c:axId val="355781664"/>
        <c:scaling>
          <c:orientation val="minMax"/>
        </c:scaling>
        <c:delete val="0"/>
        <c:axPos val="b"/>
        <c:numFmt formatCode="General" sourceLinked="1"/>
        <c:majorTickMark val="out"/>
        <c:minorTickMark val="none"/>
        <c:tickLblPos val="nextTo"/>
        <c:spPr>
          <a:ln w="6350">
            <a:solidFill>
              <a:srgbClr val="474747">
                <a:lumMod val="50000"/>
              </a:srgbClr>
            </a:solidFill>
          </a:ln>
        </c:spPr>
        <c:txPr>
          <a:bodyPr/>
          <a:lstStyle/>
          <a:p>
            <a:pPr>
              <a:defRPr sz="900">
                <a:latin typeface="Calibri" panose="020F0502020204030204" pitchFamily="34" charset="0"/>
              </a:defRPr>
            </a:pPr>
            <a:endParaRPr lang="en-US"/>
          </a:p>
        </c:txPr>
        <c:crossAx val="355780880"/>
        <c:crosses val="autoZero"/>
        <c:auto val="1"/>
        <c:lblAlgn val="ctr"/>
        <c:lblOffset val="100"/>
        <c:noMultiLvlLbl val="0"/>
      </c:catAx>
    </c:plotArea>
    <c:legend>
      <c:legendPos val="b"/>
      <c:layout>
        <c:manualLayout>
          <c:xMode val="edge"/>
          <c:yMode val="edge"/>
          <c:x val="0.15357213429598421"/>
          <c:y val="0.89701750565283811"/>
          <c:w val="0.47340620606011241"/>
          <c:h val="9.6035081209989895E-2"/>
        </c:manualLayout>
      </c:layout>
      <c:overlay val="0"/>
      <c:txPr>
        <a:bodyPr/>
        <a:lstStyle/>
        <a:p>
          <a:pPr>
            <a:defRPr sz="9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4.719911004054464E-2"/>
          <c:w val="0.97582774545112871"/>
          <c:h val="0.71974512423824777"/>
        </c:manualLayout>
      </c:layout>
      <c:barChart>
        <c:barDir val="col"/>
        <c:grouping val="clustered"/>
        <c:varyColors val="0"/>
        <c:ser>
          <c:idx val="0"/>
          <c:order val="0"/>
          <c:tx>
            <c:strRef>
              <c:f>Sheet1!$B$1</c:f>
              <c:strCache>
                <c:ptCount val="1"/>
                <c:pt idx="0">
                  <c:v>Net Profits</c:v>
                </c:pt>
              </c:strCache>
            </c:strRef>
          </c:tx>
          <c:spPr>
            <a:solidFill>
              <a:srgbClr val="0E26DE"/>
            </a:solidFill>
          </c:spPr>
          <c:invertIfNegative val="0"/>
          <c:dPt>
            <c:idx val="0"/>
            <c:invertIfNegative val="0"/>
            <c:bubble3D val="0"/>
            <c:spPr>
              <a:solidFill>
                <a:srgbClr val="00B050"/>
              </a:solidFill>
            </c:spPr>
            <c:extLst xmlns:c16r2="http://schemas.microsoft.com/office/drawing/2015/06/chart">
              <c:ext xmlns:c16="http://schemas.microsoft.com/office/drawing/2014/chart" uri="{C3380CC4-5D6E-409C-BE32-E72D297353CC}">
                <c16:uniqueId val="{00000001-3FC4-4AD1-A1EF-80E869EA0A45}"/>
              </c:ext>
            </c:extLst>
          </c:dPt>
          <c:dLbls>
            <c:dLbl>
              <c:idx val="1"/>
              <c:layout>
                <c:manualLayout>
                  <c:x val="4.2620710577856297E-3"/>
                  <c:y val="3.9145699058962029E-2"/>
                </c:manualLayout>
              </c:layout>
              <c:numFmt formatCode="0.0%" sourceLinked="0"/>
              <c:spPr>
                <a:noFill/>
                <a:ln>
                  <a:noFill/>
                </a:ln>
                <a:effectLst/>
              </c:spPr>
              <c:txPr>
                <a:bodyPr/>
                <a:lstStyle/>
                <a:p>
                  <a:pPr>
                    <a:defRPr sz="700" baseline="0">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C4-4AD1-A1EF-80E869EA0A45}"/>
                </c:ext>
                <c:ext xmlns:c15="http://schemas.microsoft.com/office/drawing/2012/chart" uri="{CE6537A1-D6FC-4f65-9D91-7224C49458BB}">
                  <c15:layout/>
                </c:ext>
              </c:extLst>
            </c:dLbl>
            <c:dLbl>
              <c:idx val="3"/>
              <c:layout>
                <c:manualLayout>
                  <c:x val="0"/>
                  <c:y val="9.786424764740514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064-4515-ABA5-41AA772EBE9E}"/>
                </c:ext>
                <c:ext xmlns:c15="http://schemas.microsoft.com/office/drawing/2012/chart" uri="{CE6537A1-D6FC-4f65-9D91-7224C49458BB}">
                  <c15:layout/>
                </c:ext>
              </c:extLst>
            </c:dLbl>
            <c:dLbl>
              <c:idx val="4"/>
              <c:layout>
                <c:manualLayout>
                  <c:x val="0"/>
                  <c:y val="1.957284952948106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064-4515-ABA5-41AA772EBE9E}"/>
                </c:ext>
                <c:ext xmlns:c15="http://schemas.microsoft.com/office/drawing/2012/chart" uri="{CE6537A1-D6FC-4f65-9D91-7224C49458BB}">
                  <c15:layout/>
                </c:ext>
              </c:extLst>
            </c:dLbl>
            <c:numFmt formatCode="0.0%" sourceLinked="0"/>
            <c:spPr>
              <a:noFill/>
              <a:ln>
                <a:noFill/>
              </a:ln>
              <a:effectLst/>
            </c:spPr>
            <c:txPr>
              <a:bodyPr/>
              <a:lstStyle/>
              <a:p>
                <a:pPr>
                  <a:defRPr sz="700" baseline="0">
                    <a:solidFill>
                      <a:schemeClr val="tx1">
                        <a:lumMod val="50000"/>
                      </a:schemeClr>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Oman 
(Ba3)</c:v>
                </c:pt>
                <c:pt idx="1">
                  <c:v>Croatia (Ba1)</c:v>
                </c:pt>
                <c:pt idx="2">
                  <c:v>Namibia 
(Ba3)</c:v>
                </c:pt>
                <c:pt idx="3">
                  <c:v>Serbia (Ba2)</c:v>
                </c:pt>
                <c:pt idx="4">
                  <c:v>Vietnam 
(Ba3)</c:v>
                </c:pt>
                <c:pt idx="5">
                  <c:v>Georgia (Ba2)</c:v>
                </c:pt>
                <c:pt idx="6">
                  <c:v>Brazil (Ba2)</c:v>
                </c:pt>
              </c:strCache>
            </c:strRef>
          </c:cat>
          <c:val>
            <c:numRef>
              <c:f>Sheet1!$B$2:$B$8</c:f>
              <c:numCache>
                <c:formatCode>General</c:formatCode>
                <c:ptCount val="7"/>
                <c:pt idx="0">
                  <c:v>0.64</c:v>
                </c:pt>
                <c:pt idx="1">
                  <c:v>0.87</c:v>
                </c:pt>
                <c:pt idx="2">
                  <c:v>0.56000000000000005</c:v>
                </c:pt>
                <c:pt idx="3">
                  <c:v>0.53</c:v>
                </c:pt>
                <c:pt idx="4">
                  <c:v>0.38</c:v>
                </c:pt>
                <c:pt idx="5">
                  <c:v>0.6</c:v>
                </c:pt>
                <c:pt idx="6">
                  <c:v>0.83</c:v>
                </c:pt>
              </c:numCache>
            </c:numRef>
          </c:val>
          <c:extLst xmlns:c16r2="http://schemas.microsoft.com/office/drawing/2015/06/chart">
            <c:ext xmlns:c16="http://schemas.microsoft.com/office/drawing/2014/chart" uri="{C3380CC4-5D6E-409C-BE32-E72D297353CC}">
              <c16:uniqueId val="{00000004-3FC4-4AD1-A1EF-80E869EA0A45}"/>
            </c:ext>
          </c:extLst>
        </c:ser>
        <c:dLbls>
          <c:showLegendKey val="0"/>
          <c:showVal val="0"/>
          <c:showCatName val="0"/>
          <c:showSerName val="0"/>
          <c:showPercent val="0"/>
          <c:showBubbleSize val="0"/>
        </c:dLbls>
        <c:gapWidth val="75"/>
        <c:axId val="11844072"/>
        <c:axId val="11844856"/>
      </c:barChart>
      <c:valAx>
        <c:axId val="11844856"/>
        <c:scaling>
          <c:orientation val="minMax"/>
        </c:scaling>
        <c:delete val="1"/>
        <c:axPos val="r"/>
        <c:numFmt formatCode="0" sourceLinked="0"/>
        <c:majorTickMark val="out"/>
        <c:minorTickMark val="none"/>
        <c:tickLblPos val="nextTo"/>
        <c:crossAx val="11844072"/>
        <c:crosses val="max"/>
        <c:crossBetween val="between"/>
      </c:valAx>
      <c:catAx>
        <c:axId val="11844072"/>
        <c:scaling>
          <c:orientation val="minMax"/>
        </c:scaling>
        <c:delete val="0"/>
        <c:axPos val="b"/>
        <c:numFmt formatCode="General" sourceLinked="1"/>
        <c:majorTickMark val="out"/>
        <c:minorTickMark val="none"/>
        <c:tickLblPos val="nextTo"/>
        <c:spPr>
          <a:ln w="6350">
            <a:solidFill>
              <a:srgbClr val="474747">
                <a:lumMod val="50000"/>
              </a:srgbClr>
            </a:solidFill>
          </a:ln>
        </c:spPr>
        <c:txPr>
          <a:bodyPr/>
          <a:lstStyle/>
          <a:p>
            <a:pPr>
              <a:defRPr sz="700">
                <a:solidFill>
                  <a:schemeClr val="tx1">
                    <a:lumMod val="50000"/>
                  </a:schemeClr>
                </a:solidFill>
              </a:defRPr>
            </a:pPr>
            <a:endParaRPr lang="en-US"/>
          </a:p>
        </c:txPr>
        <c:crossAx val="11844856"/>
        <c:crosses val="autoZero"/>
        <c:auto val="1"/>
        <c:lblAlgn val="ctr"/>
        <c:lblOffset val="100"/>
        <c:noMultiLvlLbl val="0"/>
      </c:cat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Sheet6!$A$8</c:f>
              <c:strCache>
                <c:ptCount val="1"/>
                <c:pt idx="0">
                  <c:v>Assets</c:v>
                </c:pt>
              </c:strCache>
            </c:strRef>
          </c:tx>
          <c:spPr>
            <a:solidFill>
              <a:srgbClr val="0E26DE"/>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Sheet6!$C$1:$G$1</c:f>
              <c:strCache>
                <c:ptCount val="5"/>
                <c:pt idx="0">
                  <c:v>Dec-18</c:v>
                </c:pt>
                <c:pt idx="1">
                  <c:v>Dec-19</c:v>
                </c:pt>
                <c:pt idx="2">
                  <c:v>Dec-20</c:v>
                </c:pt>
                <c:pt idx="3">
                  <c:v>Dec-21</c:v>
                </c:pt>
                <c:pt idx="4">
                  <c:v>Jun-22</c:v>
                </c:pt>
              </c:strCache>
            </c:strRef>
          </c:cat>
          <c:val>
            <c:numRef>
              <c:f>Sheet6!$C$8:$G$8</c:f>
              <c:numCache>
                <c:formatCode>_(* #,##0.0_);_(* \(#,##0.0\);_(* "-"??_);_(@_)</c:formatCode>
                <c:ptCount val="5"/>
                <c:pt idx="0">
                  <c:v>72.134768831168827</c:v>
                </c:pt>
                <c:pt idx="1">
                  <c:v>74.891244155844149</c:v>
                </c:pt>
                <c:pt idx="2">
                  <c:v>75.357116883116888</c:v>
                </c:pt>
                <c:pt idx="3">
                  <c:v>80.852412987012983</c:v>
                </c:pt>
                <c:pt idx="4">
                  <c:v>85</c:v>
                </c:pt>
              </c:numCache>
            </c:numRef>
          </c:val>
          <c:extLst xmlns:c16r2="http://schemas.microsoft.com/office/drawing/2015/06/chart">
            <c:ext xmlns:c16="http://schemas.microsoft.com/office/drawing/2014/chart" uri="{C3380CC4-5D6E-409C-BE32-E72D297353CC}">
              <c16:uniqueId val="{00000000-291B-45F1-A518-BAF20D87B305}"/>
            </c:ext>
          </c:extLst>
        </c:ser>
        <c:ser>
          <c:idx val="1"/>
          <c:order val="1"/>
          <c:tx>
            <c:strRef>
              <c:f>Sheet6!$A$9</c:f>
              <c:strCache>
                <c:ptCount val="1"/>
                <c:pt idx="0">
                  <c:v>Loans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Sheet6!$C$1:$G$1</c:f>
              <c:strCache>
                <c:ptCount val="5"/>
                <c:pt idx="0">
                  <c:v>Dec-18</c:v>
                </c:pt>
                <c:pt idx="1">
                  <c:v>Dec-19</c:v>
                </c:pt>
                <c:pt idx="2">
                  <c:v>Dec-20</c:v>
                </c:pt>
                <c:pt idx="3">
                  <c:v>Dec-21</c:v>
                </c:pt>
                <c:pt idx="4">
                  <c:v>Jun-22</c:v>
                </c:pt>
              </c:strCache>
            </c:strRef>
          </c:cat>
          <c:val>
            <c:numRef>
              <c:f>Sheet6!$C$9:$G$9</c:f>
              <c:numCache>
                <c:formatCode>_(* #,##0.0_);_(* \(#,##0.0\);_(* "-"??_);_(@_)</c:formatCode>
                <c:ptCount val="5"/>
                <c:pt idx="0">
                  <c:v>55.095490909090906</c:v>
                </c:pt>
                <c:pt idx="1">
                  <c:v>55.957745454545453</c:v>
                </c:pt>
                <c:pt idx="2">
                  <c:v>57.588415584415586</c:v>
                </c:pt>
                <c:pt idx="3">
                  <c:v>59.854966233766234</c:v>
                </c:pt>
                <c:pt idx="4">
                  <c:v>60.7</c:v>
                </c:pt>
              </c:numCache>
            </c:numRef>
          </c:val>
          <c:extLst xmlns:c16r2="http://schemas.microsoft.com/office/drawing/2015/06/chart">
            <c:ext xmlns:c16="http://schemas.microsoft.com/office/drawing/2014/chart" uri="{C3380CC4-5D6E-409C-BE32-E72D297353CC}">
              <c16:uniqueId val="{00000001-291B-45F1-A518-BAF20D87B305}"/>
            </c:ext>
          </c:extLst>
        </c:ser>
        <c:dLbls>
          <c:showLegendKey val="0"/>
          <c:showVal val="0"/>
          <c:showCatName val="0"/>
          <c:showSerName val="0"/>
          <c:showPercent val="0"/>
          <c:showBubbleSize val="0"/>
        </c:dLbls>
        <c:gapWidth val="99"/>
        <c:overlap val="-27"/>
        <c:axId val="11847992"/>
        <c:axId val="11846424"/>
      </c:barChart>
      <c:lineChart>
        <c:grouping val="standard"/>
        <c:varyColors val="0"/>
        <c:ser>
          <c:idx val="2"/>
          <c:order val="2"/>
          <c:tx>
            <c:strRef>
              <c:f>Sheet6!$A$10</c:f>
              <c:strCache>
                <c:ptCount val="1"/>
                <c:pt idx="0">
                  <c:v>NPL ratio</c:v>
                </c:pt>
              </c:strCache>
            </c:strRef>
          </c:tx>
          <c:spPr>
            <a:ln w="28575" cap="rnd">
              <a:solidFill>
                <a:schemeClr val="accent5"/>
              </a:solidFill>
              <a:round/>
            </a:ln>
            <a:effectLst/>
          </c:spPr>
          <c:marker>
            <c:symbol val="circle"/>
            <c:size val="5"/>
            <c:spPr>
              <a:solidFill>
                <a:srgbClr val="FFFFFF"/>
              </a:solidFill>
              <a:ln w="19050">
                <a:solidFill>
                  <a:schemeClr val="accent5"/>
                </a:solidFill>
              </a:ln>
              <a:effectLst/>
            </c:spPr>
          </c:marker>
          <c:dLbls>
            <c:dLbl>
              <c:idx val="0"/>
              <c:layout>
                <c:manualLayout>
                  <c:x val="-2.1640598359571533E-2"/>
                  <c:y val="-5.1045740575645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BA8-4E95-84D1-47BE60A0E461}"/>
                </c:ext>
                <c:ext xmlns:c15="http://schemas.microsoft.com/office/drawing/2012/chart" uri="{CE6537A1-D6FC-4f65-9D91-7224C49458BB}">
                  <c15:layout/>
                </c:ext>
              </c:extLst>
            </c:dLbl>
            <c:dLbl>
              <c:idx val="1"/>
              <c:layout>
                <c:manualLayout>
                  <c:x val="-2.6777895034242546E-2"/>
                  <c:y val="-7.6872018793396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048-4E5C-B879-BFDA0D2563A9}"/>
                </c:ext>
                <c:ext xmlns:c15="http://schemas.microsoft.com/office/drawing/2012/chart" uri="{CE6537A1-D6FC-4f65-9D91-7224C49458BB}">
                  <c15:layout/>
                </c:ext>
              </c:extLst>
            </c:dLbl>
            <c:dLbl>
              <c:idx val="2"/>
              <c:layout>
                <c:manualLayout>
                  <c:x val="-3.4816544486212783E-2"/>
                  <c:y val="-5.10457405756453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048-4E5C-B879-BFDA0D2563A9}"/>
                </c:ext>
                <c:ext xmlns:c15="http://schemas.microsoft.com/office/drawing/2012/chart" uri="{CE6537A1-D6FC-4f65-9D91-7224C49458BB}">
                  <c15:layout/>
                </c:ext>
              </c:extLst>
            </c:dLbl>
            <c:dLbl>
              <c:idx val="4"/>
              <c:layout>
                <c:manualLayout>
                  <c:x val="-1.433846083433598E-2"/>
                  <c:y val="-6.13762518627457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048-4E5C-B879-BFDA0D2563A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Sheet6!$C$1:$G$1</c:f>
              <c:strCache>
                <c:ptCount val="5"/>
                <c:pt idx="0">
                  <c:v>Dec-18</c:v>
                </c:pt>
                <c:pt idx="1">
                  <c:v>Dec-19</c:v>
                </c:pt>
                <c:pt idx="2">
                  <c:v>Dec-20</c:v>
                </c:pt>
                <c:pt idx="3">
                  <c:v>Dec-21</c:v>
                </c:pt>
                <c:pt idx="4">
                  <c:v>Jun-22</c:v>
                </c:pt>
              </c:strCache>
            </c:strRef>
          </c:cat>
          <c:val>
            <c:numRef>
              <c:f>Sheet6!$C$10:$G$10</c:f>
              <c:numCache>
                <c:formatCode>0.0%</c:formatCode>
                <c:ptCount val="5"/>
                <c:pt idx="0">
                  <c:v>3.4009429861656011E-2</c:v>
                </c:pt>
                <c:pt idx="1">
                  <c:v>3.8151050152313445E-2</c:v>
                </c:pt>
                <c:pt idx="2">
                  <c:v>4.2191025070879157E-2</c:v>
                </c:pt>
                <c:pt idx="3">
                  <c:v>4.24E-2</c:v>
                </c:pt>
                <c:pt idx="4" formatCode="0.00%">
                  <c:v>4.3999999999999997E-2</c:v>
                </c:pt>
              </c:numCache>
            </c:numRef>
          </c:val>
          <c:smooth val="0"/>
          <c:extLst xmlns:c16r2="http://schemas.microsoft.com/office/drawing/2015/06/chart">
            <c:ext xmlns:c16="http://schemas.microsoft.com/office/drawing/2014/chart" uri="{C3380CC4-5D6E-409C-BE32-E72D297353CC}">
              <c16:uniqueId val="{00000002-291B-45F1-A518-BAF20D87B305}"/>
            </c:ext>
          </c:extLst>
        </c:ser>
        <c:dLbls>
          <c:showLegendKey val="0"/>
          <c:showVal val="0"/>
          <c:showCatName val="0"/>
          <c:showSerName val="0"/>
          <c:showPercent val="0"/>
          <c:showBubbleSize val="0"/>
        </c:dLbls>
        <c:marker val="1"/>
        <c:smooth val="0"/>
        <c:axId val="11847208"/>
        <c:axId val="11850344"/>
      </c:lineChart>
      <c:catAx>
        <c:axId val="11847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846424"/>
        <c:crosses val="autoZero"/>
        <c:auto val="0"/>
        <c:lblAlgn val="ctr"/>
        <c:lblOffset val="100"/>
        <c:noMultiLvlLbl val="0"/>
      </c:catAx>
      <c:valAx>
        <c:axId val="11846424"/>
        <c:scaling>
          <c:orientation val="minMax"/>
        </c:scaling>
        <c:delete val="0"/>
        <c:axPos val="l"/>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1847992"/>
        <c:crosses val="autoZero"/>
        <c:crossBetween val="between"/>
      </c:valAx>
      <c:valAx>
        <c:axId val="11850344"/>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1847208"/>
        <c:crosses val="max"/>
        <c:crossBetween val="between"/>
      </c:valAx>
      <c:catAx>
        <c:axId val="11847208"/>
        <c:scaling>
          <c:orientation val="minMax"/>
        </c:scaling>
        <c:delete val="1"/>
        <c:axPos val="b"/>
        <c:numFmt formatCode="General" sourceLinked="1"/>
        <c:majorTickMark val="none"/>
        <c:minorTickMark val="none"/>
        <c:tickLblPos val="nextTo"/>
        <c:crossAx val="118503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2"/>
          <c:tx>
            <c:strRef>
              <c:f>Sheet6!$A$4</c:f>
              <c:strCache>
                <c:ptCount val="1"/>
                <c:pt idx="0">
                  <c:v>Cost to 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Sheet6!$C$1:$G$1</c:f>
              <c:numCache>
                <c:formatCode>[$-409]mmm\-yy;@</c:formatCode>
                <c:ptCount val="5"/>
                <c:pt idx="0" formatCode="mmm\-yy">
                  <c:v>43435</c:v>
                </c:pt>
                <c:pt idx="1">
                  <c:v>43800</c:v>
                </c:pt>
                <c:pt idx="2">
                  <c:v>44167</c:v>
                </c:pt>
                <c:pt idx="3">
                  <c:v>44531</c:v>
                </c:pt>
                <c:pt idx="4" formatCode="mmm\-yy">
                  <c:v>44713</c:v>
                </c:pt>
              </c:numCache>
            </c:numRef>
          </c:cat>
          <c:val>
            <c:numRef>
              <c:f>Sheet6!$C$4:$G$4</c:f>
              <c:numCache>
                <c:formatCode>0.0%</c:formatCode>
                <c:ptCount val="5"/>
                <c:pt idx="0">
                  <c:v>0.45270430282381696</c:v>
                </c:pt>
                <c:pt idx="1">
                  <c:v>0.45634550020675951</c:v>
                </c:pt>
                <c:pt idx="2">
                  <c:v>0.47488725302917439</c:v>
                </c:pt>
                <c:pt idx="3">
                  <c:v>0.47277226216673934</c:v>
                </c:pt>
                <c:pt idx="4" formatCode="0.00%">
                  <c:v>0.46300000000000002</c:v>
                </c:pt>
              </c:numCache>
            </c:numRef>
          </c:val>
          <c:extLst xmlns:c16r2="http://schemas.microsoft.com/office/drawing/2015/06/chart">
            <c:ext xmlns:c16="http://schemas.microsoft.com/office/drawing/2014/chart" uri="{C3380CC4-5D6E-409C-BE32-E72D297353CC}">
              <c16:uniqueId val="{00000000-679B-4FDA-85B1-ABE0F0802B11}"/>
            </c:ext>
          </c:extLst>
        </c:ser>
        <c:dLbls>
          <c:showLegendKey val="0"/>
          <c:showVal val="0"/>
          <c:showCatName val="0"/>
          <c:showSerName val="0"/>
          <c:showPercent val="0"/>
          <c:showBubbleSize val="0"/>
        </c:dLbls>
        <c:gapWidth val="150"/>
        <c:axId val="355245312"/>
        <c:axId val="355248056"/>
      </c:barChart>
      <c:lineChart>
        <c:grouping val="standard"/>
        <c:varyColors val="0"/>
        <c:ser>
          <c:idx val="0"/>
          <c:order val="0"/>
          <c:tx>
            <c:strRef>
              <c:f>Sheet6!$A$2</c:f>
              <c:strCache>
                <c:ptCount val="1"/>
                <c:pt idx="0">
                  <c:v>R o E</c:v>
                </c:pt>
              </c:strCache>
            </c:strRef>
          </c:tx>
          <c:spPr>
            <a:ln w="28575" cap="rnd">
              <a:solidFill>
                <a:schemeClr val="accent1"/>
              </a:solidFill>
              <a:round/>
            </a:ln>
            <a:effectLst/>
          </c:spPr>
          <c:marker>
            <c:symbol val="circle"/>
            <c:size val="5"/>
            <c:spPr>
              <a:solidFill>
                <a:srgbClr val="FFFFFF"/>
              </a:solidFill>
              <a:ln w="19050">
                <a:solidFill>
                  <a:schemeClr val="accent1"/>
                </a:solidFill>
              </a:ln>
              <a:effectLst/>
            </c:spPr>
          </c:marker>
          <c:dLbls>
            <c:dLbl>
              <c:idx val="2"/>
              <c:layout>
                <c:manualLayout>
                  <c:x val="-3.8364482478004149E-2"/>
                  <c:y val="5.71618807965409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C41-4B34-8F15-ED7516010C9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Sheet6!$C$1:$G$1</c:f>
              <c:numCache>
                <c:formatCode>[$-409]mmm\-yy;@</c:formatCode>
                <c:ptCount val="5"/>
                <c:pt idx="0" formatCode="mmm\-yy">
                  <c:v>43435</c:v>
                </c:pt>
                <c:pt idx="1">
                  <c:v>43800</c:v>
                </c:pt>
                <c:pt idx="2">
                  <c:v>44167</c:v>
                </c:pt>
                <c:pt idx="3">
                  <c:v>44531</c:v>
                </c:pt>
                <c:pt idx="4" formatCode="mmm\-yy">
                  <c:v>44713</c:v>
                </c:pt>
              </c:numCache>
            </c:numRef>
          </c:cat>
          <c:val>
            <c:numRef>
              <c:f>Sheet6!$C$2:$G$2</c:f>
              <c:numCache>
                <c:formatCode>0.0%</c:formatCode>
                <c:ptCount val="5"/>
                <c:pt idx="0">
                  <c:v>9.1935367180972047E-2</c:v>
                </c:pt>
                <c:pt idx="1">
                  <c:v>8.3151230614319727E-2</c:v>
                </c:pt>
                <c:pt idx="2">
                  <c:v>5.5703206888058264E-2</c:v>
                </c:pt>
                <c:pt idx="3">
                  <c:v>6.904829858215937E-2</c:v>
                </c:pt>
                <c:pt idx="4" formatCode="0.00%">
                  <c:v>7.3999999999999996E-2</c:v>
                </c:pt>
              </c:numCache>
            </c:numRef>
          </c:val>
          <c:smooth val="0"/>
          <c:extLst xmlns:c16r2="http://schemas.microsoft.com/office/drawing/2015/06/chart">
            <c:ext xmlns:c16="http://schemas.microsoft.com/office/drawing/2014/chart" uri="{C3380CC4-5D6E-409C-BE32-E72D297353CC}">
              <c16:uniqueId val="{00000001-679B-4FDA-85B1-ABE0F0802B11}"/>
            </c:ext>
          </c:extLst>
        </c:ser>
        <c:ser>
          <c:idx val="1"/>
          <c:order val="1"/>
          <c:tx>
            <c:strRef>
              <c:f>Sheet6!$A$3</c:f>
              <c:strCache>
                <c:ptCount val="1"/>
                <c:pt idx="0">
                  <c:v>R o A</c:v>
                </c:pt>
              </c:strCache>
            </c:strRef>
          </c:tx>
          <c:spPr>
            <a:ln w="28575" cap="rnd">
              <a:solidFill>
                <a:schemeClr val="accent2"/>
              </a:solidFill>
              <a:round/>
            </a:ln>
            <a:effectLst/>
          </c:spPr>
          <c:marker>
            <c:symbol val="circle"/>
            <c:size val="5"/>
            <c:spPr>
              <a:solidFill>
                <a:srgbClr val="FFFFFF"/>
              </a:solidFill>
              <a:ln w="19050">
                <a:solidFill>
                  <a:schemeClr val="accent2"/>
                </a:solidFill>
              </a:ln>
              <a:effectLst/>
            </c:spPr>
          </c:marker>
          <c:dLbls>
            <c:dLbl>
              <c:idx val="0"/>
              <c:layout>
                <c:manualLayout>
                  <c:x val="-3.8364482478004079E-2"/>
                  <c:y val="5.07265580701733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C41-4B34-8F15-ED7516010C92}"/>
                </c:ext>
                <c:ext xmlns:c15="http://schemas.microsoft.com/office/drawing/2012/chart" uri="{CE6537A1-D6FC-4f65-9D91-7224C49458BB}">
                  <c15:layout/>
                </c:ext>
              </c:extLst>
            </c:dLbl>
            <c:dLbl>
              <c:idx val="1"/>
              <c:layout>
                <c:manualLayout>
                  <c:x val="-5.4321935969984955E-2"/>
                  <c:y val="4.4291235343805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C41-4B34-8F15-ED7516010C92}"/>
                </c:ext>
                <c:ext xmlns:c15="http://schemas.microsoft.com/office/drawing/2012/chart" uri="{CE6537A1-D6FC-4f65-9D91-7224C49458BB}">
                  <c15:layout/>
                </c:ext>
              </c:extLst>
            </c:dLbl>
            <c:dLbl>
              <c:idx val="2"/>
              <c:layout>
                <c:manualLayout>
                  <c:x val="-5.1662360387988097E-2"/>
                  <c:y val="3.14205898910706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C41-4B34-8F15-ED7516010C92}"/>
                </c:ext>
                <c:ext xmlns:c15="http://schemas.microsoft.com/office/drawing/2012/chart" uri="{CE6537A1-D6FC-4f65-9D91-7224C49458BB}">
                  <c15:layout/>
                </c:ext>
              </c:extLst>
            </c:dLbl>
            <c:dLbl>
              <c:idx val="3"/>
              <c:layout>
                <c:manualLayout>
                  <c:x val="-3.0385755732013624E-2"/>
                  <c:y val="3.1420589891070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C41-4B34-8F15-ED7516010C92}"/>
                </c:ext>
                <c:ext xmlns:c15="http://schemas.microsoft.com/office/drawing/2012/chart" uri="{CE6537A1-D6FC-4f65-9D91-7224C49458BB}">
                  <c15:layout/>
                </c:ext>
              </c:extLst>
            </c:dLbl>
            <c:dLbl>
              <c:idx val="4"/>
              <c:layout>
                <c:manualLayout>
                  <c:x val="-4.6416295198649551E-2"/>
                  <c:y val="3.14205898910707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C41-4B34-8F15-ED7516010C9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Sheet6!$C$1:$G$1</c:f>
              <c:numCache>
                <c:formatCode>[$-409]mmm\-yy;@</c:formatCode>
                <c:ptCount val="5"/>
                <c:pt idx="0" formatCode="mmm\-yy">
                  <c:v>43435</c:v>
                </c:pt>
                <c:pt idx="1">
                  <c:v>43800</c:v>
                </c:pt>
                <c:pt idx="2">
                  <c:v>44167</c:v>
                </c:pt>
                <c:pt idx="3">
                  <c:v>44531</c:v>
                </c:pt>
                <c:pt idx="4" formatCode="mmm\-yy">
                  <c:v>44713</c:v>
                </c:pt>
              </c:numCache>
            </c:numRef>
          </c:cat>
          <c:val>
            <c:numRef>
              <c:f>Sheet6!$C$3:$G$3</c:f>
              <c:numCache>
                <c:formatCode>0.0%</c:formatCode>
                <c:ptCount val="5"/>
                <c:pt idx="0">
                  <c:v>1.3780086385396798E-2</c:v>
                </c:pt>
                <c:pt idx="1">
                  <c:v>1.2882600198424719E-2</c:v>
                </c:pt>
                <c:pt idx="2">
                  <c:v>8.5712387720804206E-3</c:v>
                </c:pt>
                <c:pt idx="3">
                  <c:v>1.056575422846083E-2</c:v>
                </c:pt>
                <c:pt idx="4" formatCode="0.00%">
                  <c:v>1.0999999999999999E-2</c:v>
                </c:pt>
              </c:numCache>
            </c:numRef>
          </c:val>
          <c:smooth val="0"/>
          <c:extLst xmlns:c16r2="http://schemas.microsoft.com/office/drawing/2015/06/chart">
            <c:ext xmlns:c16="http://schemas.microsoft.com/office/drawing/2014/chart" uri="{C3380CC4-5D6E-409C-BE32-E72D297353CC}">
              <c16:uniqueId val="{00000002-679B-4FDA-85B1-ABE0F0802B11}"/>
            </c:ext>
          </c:extLst>
        </c:ser>
        <c:ser>
          <c:idx val="3"/>
          <c:order val="3"/>
          <c:tx>
            <c:strRef>
              <c:f>Sheet6!$A$5</c:f>
              <c:strCache>
                <c:ptCount val="1"/>
                <c:pt idx="0">
                  <c:v>Net Interest Margin</c:v>
                </c:pt>
              </c:strCache>
            </c:strRef>
          </c:tx>
          <c:spPr>
            <a:ln w="28575" cap="rnd">
              <a:solidFill>
                <a:schemeClr val="accent4"/>
              </a:solidFill>
              <a:round/>
            </a:ln>
            <a:effectLst/>
          </c:spPr>
          <c:marker>
            <c:symbol val="circle"/>
            <c:size val="5"/>
            <c:spPr>
              <a:solidFill>
                <a:srgbClr val="FFFFFF"/>
              </a:solidFill>
              <a:ln w="19050">
                <a:solidFill>
                  <a:schemeClr val="accent4"/>
                </a:solidFill>
              </a:ln>
              <a:effectLst/>
            </c:spPr>
          </c:marker>
          <c:dLbls>
            <c:dLbl>
              <c:idx val="2"/>
              <c:layout>
                <c:manualLayout>
                  <c:x val="-4.1024058060000958E-2"/>
                  <c:y val="-5.07265580701733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C41-4B34-8F15-ED7516010C9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Sheet6!$C$1:$G$1</c:f>
              <c:numCache>
                <c:formatCode>[$-409]mmm\-yy;@</c:formatCode>
                <c:ptCount val="5"/>
                <c:pt idx="0" formatCode="mmm\-yy">
                  <c:v>43435</c:v>
                </c:pt>
                <c:pt idx="1">
                  <c:v>43800</c:v>
                </c:pt>
                <c:pt idx="2">
                  <c:v>44167</c:v>
                </c:pt>
                <c:pt idx="3">
                  <c:v>44531</c:v>
                </c:pt>
                <c:pt idx="4" formatCode="mmm\-yy">
                  <c:v>44713</c:v>
                </c:pt>
              </c:numCache>
            </c:numRef>
          </c:cat>
          <c:val>
            <c:numRef>
              <c:f>Sheet6!$C$5:$G$5</c:f>
              <c:numCache>
                <c:formatCode>0.0%</c:formatCode>
                <c:ptCount val="5"/>
                <c:pt idx="0">
                  <c:v>2.8127496170369703E-2</c:v>
                </c:pt>
                <c:pt idx="1">
                  <c:v>2.817511652793999E-2</c:v>
                </c:pt>
                <c:pt idx="2">
                  <c:v>2.7264059895597142E-2</c:v>
                </c:pt>
                <c:pt idx="3">
                  <c:v>2.6708879801017563E-2</c:v>
                </c:pt>
                <c:pt idx="4" formatCode="0.00%">
                  <c:v>2.8000000000000001E-2</c:v>
                </c:pt>
              </c:numCache>
            </c:numRef>
          </c:val>
          <c:smooth val="0"/>
          <c:extLst xmlns:c16r2="http://schemas.microsoft.com/office/drawing/2015/06/chart">
            <c:ext xmlns:c16="http://schemas.microsoft.com/office/drawing/2014/chart" uri="{C3380CC4-5D6E-409C-BE32-E72D297353CC}">
              <c16:uniqueId val="{00000003-679B-4FDA-85B1-ABE0F0802B11}"/>
            </c:ext>
          </c:extLst>
        </c:ser>
        <c:dLbls>
          <c:showLegendKey val="0"/>
          <c:showVal val="0"/>
          <c:showCatName val="0"/>
          <c:showSerName val="0"/>
          <c:showPercent val="0"/>
          <c:showBubbleSize val="0"/>
        </c:dLbls>
        <c:marker val="1"/>
        <c:smooth val="0"/>
        <c:axId val="11847600"/>
        <c:axId val="11849952"/>
      </c:lineChart>
      <c:catAx>
        <c:axId val="1184760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849952"/>
        <c:crosses val="autoZero"/>
        <c:auto val="0"/>
        <c:lblAlgn val="ctr"/>
        <c:lblOffset val="100"/>
        <c:noMultiLvlLbl val="0"/>
      </c:catAx>
      <c:valAx>
        <c:axId val="1184995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1847600"/>
        <c:crosses val="autoZero"/>
        <c:crossBetween val="between"/>
      </c:valAx>
      <c:valAx>
        <c:axId val="355248056"/>
        <c:scaling>
          <c:orientation val="minMax"/>
          <c:min val="0.1"/>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355245312"/>
        <c:crosses val="max"/>
        <c:crossBetween val="between"/>
      </c:valAx>
      <c:dateAx>
        <c:axId val="355245312"/>
        <c:scaling>
          <c:orientation val="minMax"/>
        </c:scaling>
        <c:delete val="1"/>
        <c:axPos val="b"/>
        <c:numFmt formatCode="mmm\-yy" sourceLinked="1"/>
        <c:majorTickMark val="out"/>
        <c:minorTickMark val="none"/>
        <c:tickLblPos val="nextTo"/>
        <c:crossAx val="355248056"/>
        <c:crosses val="autoZero"/>
        <c:auto val="1"/>
        <c:lblOffset val="100"/>
        <c:baseTimeUnit val="months"/>
      </c:dateAx>
      <c:spPr>
        <a:noFill/>
        <a:ln>
          <a:noFill/>
        </a:ln>
        <a:effectLst/>
      </c:spPr>
    </c:plotArea>
    <c:legend>
      <c:legendPos val="b"/>
      <c:layout>
        <c:manualLayout>
          <c:xMode val="edge"/>
          <c:yMode val="edge"/>
          <c:x val="4.3787730929612592E-2"/>
          <c:y val="0.76939249033308288"/>
          <c:w val="0.91522595764430303"/>
          <c:h val="0.191995573308713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4257418112304"/>
          <c:y val="0.1518651302604668"/>
          <c:w val="0.5269150300306622"/>
          <c:h val="0.7993836440778653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0-00E3-4CCA-B290-3EFAA7A1F59B}"/>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00E3-4CCA-B290-3EFAA7A1F59B}"/>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2-00E3-4CCA-B290-3EFAA7A1F59B}"/>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00E3-4CCA-B290-3EFAA7A1F59B}"/>
              </c:ext>
            </c:extLst>
          </c:dPt>
          <c:dPt>
            <c:idx val="4"/>
            <c:bubble3D val="0"/>
            <c:spPr>
              <a:solidFill>
                <a:schemeClr val="accent5"/>
              </a:solidFill>
              <a:ln>
                <a:noFill/>
              </a:ln>
              <a:effectLst/>
            </c:spPr>
          </c:dPt>
          <c:dPt>
            <c:idx val="5"/>
            <c:bubble3D val="0"/>
            <c:spPr>
              <a:solidFill>
                <a:schemeClr val="accent6"/>
              </a:solidFill>
              <a:ln>
                <a:noFill/>
              </a:ln>
              <a:effectLst/>
            </c:spPr>
          </c:dPt>
          <c:dLbls>
            <c:dLbl>
              <c:idx val="0"/>
              <c:layout>
                <c:manualLayout>
                  <c:x val="-2.0580909507794155E-2"/>
                  <c:y val="1.4847329701907707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00E3-4CCA-B290-3EFAA7A1F59B}"/>
                </c:ext>
                <c:ext xmlns:c15="http://schemas.microsoft.com/office/drawing/2012/chart" uri="{CE6537A1-D6FC-4f65-9D91-7224C49458BB}">
                  <c15:layout>
                    <c:manualLayout>
                      <c:w val="0.27502901993997048"/>
                      <c:h val="0.17050034332014349"/>
                    </c:manualLayout>
                  </c15:layout>
                </c:ext>
              </c:extLst>
            </c:dLbl>
            <c:dLbl>
              <c:idx val="1"/>
              <c:layout>
                <c:manualLayout>
                  <c:x val="8.1074956031199921E-2"/>
                  <c:y val="2.7190877426525178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0E3-4CCA-B290-3EFAA7A1F59B}"/>
                </c:ext>
                <c:ext xmlns:c15="http://schemas.microsoft.com/office/drawing/2012/chart" uri="{CE6537A1-D6FC-4f65-9D91-7224C49458BB}">
                  <c15:layout/>
                </c:ext>
              </c:extLst>
            </c:dLbl>
            <c:dLbl>
              <c:idx val="2"/>
              <c:layout>
                <c:manualLayout>
                  <c:x val="5.5754885510883971E-2"/>
                  <c:y val="4.0786705833480701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00E3-4CCA-B290-3EFAA7A1F59B}"/>
                </c:ext>
                <c:ext xmlns:c15="http://schemas.microsoft.com/office/drawing/2012/chart" uri="{CE6537A1-D6FC-4f65-9D91-7224C49458BB}">
                  <c15:layout>
                    <c:manualLayout>
                      <c:w val="0.23122577460098254"/>
                      <c:h val="0.35188171393521261"/>
                    </c:manualLayout>
                  </c15:layout>
                </c:ext>
              </c:extLst>
            </c:dLbl>
            <c:dLbl>
              <c:idx val="3"/>
              <c:layout>
                <c:manualLayout>
                  <c:x val="0.15803253850794419"/>
                  <c:y val="-3.1722625381997424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0E3-4CCA-B290-3EFAA7A1F59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bg1">
                      <a:lumMod val="75000"/>
                    </a:schemeClr>
                  </a:solidFill>
                  <a:prstDash val="solid"/>
                  <a:round/>
                </a:ln>
                <a:effectLst/>
              </c:spPr>
            </c:leaderLines>
            <c:extLst xmlns:c16r2="http://schemas.microsoft.com/office/drawing/2015/06/chart">
              <c:ext xmlns:c15="http://schemas.microsoft.com/office/drawing/2012/chart" uri="{CE6537A1-D6FC-4f65-9D91-7224C49458BB}">
                <c15:layout/>
              </c:ext>
            </c:extLst>
          </c:dLbls>
          <c:cat>
            <c:strRef>
              <c:f>'Overview of NBO - P2'!$J$49:$J$54</c:f>
              <c:strCache>
                <c:ptCount val="6"/>
                <c:pt idx="0">
                  <c:v>Civil Service Employees Pension Fund</c:v>
                </c:pt>
                <c:pt idx="1">
                  <c:v>Ministry of Defence Pension Fund</c:v>
                </c:pt>
                <c:pt idx="2">
                  <c:v>Public Authority of Social Insurance</c:v>
                </c:pt>
                <c:pt idx="3">
                  <c:v>The Commercial Bank of Qatar</c:v>
                </c:pt>
                <c:pt idx="4">
                  <c:v>Suhail Salim Abdullah Al Mukhaini Bahwan</c:v>
                </c:pt>
                <c:pt idx="5">
                  <c:v>Others &lt; 5 % holding</c:v>
                </c:pt>
              </c:strCache>
            </c:strRef>
          </c:cat>
          <c:val>
            <c:numRef>
              <c:f>'Overview of NBO - P2'!$L$49:$L$54</c:f>
              <c:numCache>
                <c:formatCode>0.00%</c:formatCode>
                <c:ptCount val="6"/>
                <c:pt idx="0">
                  <c:v>0.1144002521534605</c:v>
                </c:pt>
                <c:pt idx="1">
                  <c:v>7.6206282340723352E-2</c:v>
                </c:pt>
                <c:pt idx="2">
                  <c:v>8.5892672024840577E-2</c:v>
                </c:pt>
                <c:pt idx="3">
                  <c:v>0.34899852707625156</c:v>
                </c:pt>
                <c:pt idx="4">
                  <c:v>0.14748633265948063</c:v>
                </c:pt>
                <c:pt idx="5">
                  <c:v>0.22701593374524331</c:v>
                </c:pt>
              </c:numCache>
            </c:numRef>
          </c:val>
          <c:extLst xmlns:c16r2="http://schemas.microsoft.com/office/drawing/2015/06/chart">
            <c:ext xmlns:c16="http://schemas.microsoft.com/office/drawing/2014/chart" uri="{C3380CC4-5D6E-409C-BE32-E72D297353CC}">
              <c16:uniqueId val="{00000004-00E3-4CCA-B290-3EFAA7A1F59B}"/>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60064687410369E-2"/>
          <c:y val="0.12939920180785228"/>
          <c:w val="0.9785389978936907"/>
          <c:h val="0.65612980977148483"/>
        </c:manualLayout>
      </c:layout>
      <c:barChart>
        <c:barDir val="col"/>
        <c:grouping val="clustered"/>
        <c:varyColors val="0"/>
        <c:ser>
          <c:idx val="0"/>
          <c:order val="0"/>
          <c:tx>
            <c:strRef>
              <c:f>Sheet1!$B$1</c:f>
              <c:strCache>
                <c:ptCount val="1"/>
                <c:pt idx="0">
                  <c:v>Cost to Income</c:v>
                </c:pt>
              </c:strCache>
            </c:strRef>
          </c:tx>
          <c:spPr>
            <a:solidFill>
              <a:srgbClr val="04AE66"/>
            </a:solidFill>
          </c:spPr>
          <c:invertIfNegative val="0"/>
          <c:dLbls>
            <c:dLbl>
              <c:idx val="0"/>
              <c:spPr>
                <a:noFill/>
                <a:ln>
                  <a:noFill/>
                </a:ln>
                <a:effectLst/>
              </c:spPr>
              <c:txPr>
                <a:bodyPr/>
                <a:lstStyle/>
                <a:p>
                  <a:pPr>
                    <a:defRPr b="1">
                      <a:solidFill>
                        <a:schemeClr val="tx1">
                          <a:lumMod val="50000"/>
                        </a:schemeClr>
                      </a:solidFill>
                    </a:defRPr>
                  </a:pPr>
                  <a:endParaRPr lang="en-US"/>
                </a:p>
              </c:txPr>
              <c:dLblPos val="outEnd"/>
              <c:showLegendKey val="0"/>
              <c:showVal val="1"/>
              <c:showCatName val="0"/>
              <c:showSerName val="0"/>
              <c:showPercent val="0"/>
              <c:showBubbleSize val="0"/>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2018</c:v>
                </c:pt>
                <c:pt idx="1">
                  <c:v>2019</c:v>
                </c:pt>
                <c:pt idx="2">
                  <c:v>2020</c:v>
                </c:pt>
                <c:pt idx="3">
                  <c:v>2021</c:v>
                </c:pt>
                <c:pt idx="4">
                  <c:v>H1 2021</c:v>
                </c:pt>
                <c:pt idx="5">
                  <c:v>H1 2022</c:v>
                </c:pt>
              </c:strCache>
            </c:strRef>
          </c:cat>
          <c:val>
            <c:numRef>
              <c:f>Sheet1!$B$2:$B$7</c:f>
              <c:numCache>
                <c:formatCode>0.00%</c:formatCode>
                <c:ptCount val="6"/>
                <c:pt idx="0">
                  <c:v>0.47860000000000003</c:v>
                </c:pt>
                <c:pt idx="1">
                  <c:v>0.49589004807280262</c:v>
                </c:pt>
                <c:pt idx="2">
                  <c:v>0.54569999999999996</c:v>
                </c:pt>
                <c:pt idx="3">
                  <c:v>0.51477491062091107</c:v>
                </c:pt>
                <c:pt idx="4">
                  <c:v>0.50700000000000001</c:v>
                </c:pt>
                <c:pt idx="5">
                  <c:v>0.44400000000000001</c:v>
                </c:pt>
              </c:numCache>
            </c:numRef>
          </c:val>
          <c:extLst xmlns:c16r2="http://schemas.microsoft.com/office/drawing/2015/06/chart">
            <c:ext xmlns:c16="http://schemas.microsoft.com/office/drawing/2014/chart" uri="{C3380CC4-5D6E-409C-BE32-E72D297353CC}">
              <c16:uniqueId val="{00000000-231E-4A9A-B7B6-95CC7B11A1B7}"/>
            </c:ext>
          </c:extLst>
        </c:ser>
        <c:dLbls>
          <c:showLegendKey val="0"/>
          <c:showVal val="0"/>
          <c:showCatName val="0"/>
          <c:showSerName val="0"/>
          <c:showPercent val="0"/>
          <c:showBubbleSize val="0"/>
        </c:dLbls>
        <c:gapWidth val="100"/>
        <c:axId val="355248448"/>
        <c:axId val="355246880"/>
      </c:barChart>
      <c:lineChart>
        <c:grouping val="standard"/>
        <c:varyColors val="0"/>
        <c:ser>
          <c:idx val="1"/>
          <c:order val="1"/>
          <c:tx>
            <c:strRef>
              <c:f>Sheet1!$C$1</c:f>
              <c:strCache>
                <c:ptCount val="1"/>
                <c:pt idx="0">
                  <c:v>ROE</c:v>
                </c:pt>
              </c:strCache>
            </c:strRef>
          </c:tx>
          <c:dLbls>
            <c:dLbl>
              <c:idx val="0"/>
              <c:layout>
                <c:manualLayout>
                  <c:x val="-5.196581615701678E-2"/>
                  <c:y val="4.84154574565047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29-4B57-8135-7D763F4722E1}"/>
                </c:ext>
                <c:ext xmlns:c15="http://schemas.microsoft.com/office/drawing/2012/chart" uri="{CE6537A1-D6FC-4f65-9D91-7224C49458BB}">
                  <c15:layout/>
                </c:ext>
              </c:extLst>
            </c:dLbl>
            <c:dLbl>
              <c:idx val="1"/>
              <c:layout>
                <c:manualLayout>
                  <c:x val="-5.7243537544442467E-2"/>
                  <c:y val="4.84154574565047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629-4B57-8135-7D763F4722E1}"/>
                </c:ext>
                <c:ext xmlns:c15="http://schemas.microsoft.com/office/drawing/2012/chart" uri="{CE6537A1-D6FC-4f65-9D91-7224C49458BB}">
                  <c15:layout/>
                </c:ext>
              </c:extLst>
            </c:dLbl>
            <c:dLbl>
              <c:idx val="2"/>
              <c:layout>
                <c:manualLayout>
                  <c:x val="-5.7243537544442516E-2"/>
                  <c:y val="-8.24758852529684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AD-4092-8427-176BAD6C26B2}"/>
                </c:ext>
                <c:ext xmlns:c15="http://schemas.microsoft.com/office/drawing/2012/chart" uri="{CE6537A1-D6FC-4f65-9D91-7224C49458BB}">
                  <c15:layout/>
                </c:ext>
              </c:extLst>
            </c:dLbl>
            <c:dLbl>
              <c:idx val="4"/>
              <c:layout>
                <c:manualLayout>
                  <c:x val="-4.6688094769591196E-2"/>
                  <c:y val="-5.97121734774079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F42-4D7A-9EC4-31210CC15640}"/>
                </c:ext>
                <c:ext xmlns:c15="http://schemas.microsoft.com/office/drawing/2012/chart" uri="{CE6537A1-D6FC-4f65-9D91-7224C49458BB}">
                  <c15:layout/>
                </c:ext>
              </c:extLst>
            </c:dLbl>
            <c:dLbl>
              <c:idx val="5"/>
              <c:layout>
                <c:manualLayout>
                  <c:x val="-5.3593806199161771E-2"/>
                  <c:y val="5.4106385400394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629-4B57-8135-7D763F4722E1}"/>
                </c:ex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2018</c:v>
                </c:pt>
                <c:pt idx="1">
                  <c:v>2019</c:v>
                </c:pt>
                <c:pt idx="2">
                  <c:v>2020</c:v>
                </c:pt>
                <c:pt idx="3">
                  <c:v>2021</c:v>
                </c:pt>
                <c:pt idx="4">
                  <c:v>H1 2021</c:v>
                </c:pt>
                <c:pt idx="5">
                  <c:v>H1 2022</c:v>
                </c:pt>
              </c:strCache>
            </c:strRef>
          </c:cat>
          <c:val>
            <c:numRef>
              <c:f>Sheet1!$C$2:$C$7</c:f>
              <c:numCache>
                <c:formatCode>0.00%</c:formatCode>
                <c:ptCount val="6"/>
                <c:pt idx="0">
                  <c:v>9.5760158516008928E-2</c:v>
                </c:pt>
                <c:pt idx="1">
                  <c:v>9.5760158516008928E-2</c:v>
                </c:pt>
                <c:pt idx="2">
                  <c:v>3.4000000000000002E-2</c:v>
                </c:pt>
                <c:pt idx="3">
                  <c:v>5.5644364200146956E-2</c:v>
                </c:pt>
                <c:pt idx="4">
                  <c:v>5.8999999999999997E-2</c:v>
                </c:pt>
                <c:pt idx="5">
                  <c:v>0.08</c:v>
                </c:pt>
              </c:numCache>
            </c:numRef>
          </c:val>
          <c:smooth val="0"/>
          <c:extLst xmlns:c16r2="http://schemas.microsoft.com/office/drawing/2015/06/chart">
            <c:ext xmlns:c16="http://schemas.microsoft.com/office/drawing/2014/chart" uri="{C3380CC4-5D6E-409C-BE32-E72D297353CC}">
              <c16:uniqueId val="{00000001-231E-4A9A-B7B6-95CC7B11A1B7}"/>
            </c:ext>
          </c:extLst>
        </c:ser>
        <c:ser>
          <c:idx val="2"/>
          <c:order val="2"/>
          <c:tx>
            <c:strRef>
              <c:f>Sheet1!$D$1</c:f>
              <c:strCache>
                <c:ptCount val="1"/>
                <c:pt idx="0">
                  <c:v>ROA</c:v>
                </c:pt>
              </c:strCache>
            </c:strRef>
          </c:tx>
          <c:spPr>
            <a:ln w="19050">
              <a:solidFill>
                <a:srgbClr val="04AE66"/>
              </a:solidFill>
              <a:prstDash val="sysDot"/>
            </a:ln>
          </c:spPr>
          <c:marker>
            <c:symbol val="triangle"/>
            <c:size val="5"/>
            <c:spPr>
              <a:solidFill>
                <a:srgbClr val="04AE66"/>
              </a:solidFill>
              <a:ln>
                <a:noFill/>
              </a:ln>
            </c:spPr>
          </c:marker>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2018</c:v>
                </c:pt>
                <c:pt idx="1">
                  <c:v>2019</c:v>
                </c:pt>
                <c:pt idx="2">
                  <c:v>2020</c:v>
                </c:pt>
                <c:pt idx="3">
                  <c:v>2021</c:v>
                </c:pt>
                <c:pt idx="4">
                  <c:v>H1 2021</c:v>
                </c:pt>
                <c:pt idx="5">
                  <c:v>H1 2022</c:v>
                </c:pt>
              </c:strCache>
            </c:strRef>
          </c:cat>
          <c:val>
            <c:numRef>
              <c:f>Sheet1!$D$2:$D$7</c:f>
              <c:numCache>
                <c:formatCode>0.00%</c:formatCode>
                <c:ptCount val="6"/>
                <c:pt idx="0">
                  <c:v>1.44E-2</c:v>
                </c:pt>
                <c:pt idx="1">
                  <c:v>1.4308327529527078E-2</c:v>
                </c:pt>
                <c:pt idx="2">
                  <c:v>4.9252169261153412E-3</c:v>
                </c:pt>
                <c:pt idx="3">
                  <c:v>7.8732139256525412E-3</c:v>
                </c:pt>
                <c:pt idx="4">
                  <c:v>8.0000000000000002E-3</c:v>
                </c:pt>
                <c:pt idx="5">
                  <c:v>1.0999999999999999E-2</c:v>
                </c:pt>
              </c:numCache>
            </c:numRef>
          </c:val>
          <c:smooth val="0"/>
          <c:extLst xmlns:c16r2="http://schemas.microsoft.com/office/drawing/2015/06/chart">
            <c:ext xmlns:c16="http://schemas.microsoft.com/office/drawing/2014/chart" uri="{C3380CC4-5D6E-409C-BE32-E72D297353CC}">
              <c16:uniqueId val="{00000002-231E-4A9A-B7B6-95CC7B11A1B7}"/>
            </c:ext>
          </c:extLst>
        </c:ser>
        <c:ser>
          <c:idx val="4"/>
          <c:order val="3"/>
          <c:tx>
            <c:strRef>
              <c:f>Sheet1!$F$1</c:f>
              <c:strCache>
                <c:ptCount val="1"/>
                <c:pt idx="0">
                  <c:v>Spread</c:v>
                </c:pt>
              </c:strCache>
            </c:strRef>
          </c:tx>
          <c:spPr>
            <a:ln>
              <a:prstDash val="dash"/>
            </a:ln>
          </c:spPr>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Sheet1!$A$2:$A$7</c:f>
              <c:strCache>
                <c:ptCount val="6"/>
                <c:pt idx="0">
                  <c:v>2018</c:v>
                </c:pt>
                <c:pt idx="1">
                  <c:v>2019</c:v>
                </c:pt>
                <c:pt idx="2">
                  <c:v>2020</c:v>
                </c:pt>
                <c:pt idx="3">
                  <c:v>2021</c:v>
                </c:pt>
                <c:pt idx="4">
                  <c:v>H1 2021</c:v>
                </c:pt>
                <c:pt idx="5">
                  <c:v>H1 2022</c:v>
                </c:pt>
              </c:strCache>
            </c:strRef>
          </c:cat>
          <c:val>
            <c:numRef>
              <c:f>Sheet1!$F$2:$F$7</c:f>
              <c:numCache>
                <c:formatCode>0.00%</c:formatCode>
                <c:ptCount val="6"/>
                <c:pt idx="0">
                  <c:v>2.9499999999999998E-2</c:v>
                </c:pt>
                <c:pt idx="1">
                  <c:v>2.7922537504399138E-2</c:v>
                </c:pt>
                <c:pt idx="2">
                  <c:v>2.6050771938659401E-2</c:v>
                </c:pt>
                <c:pt idx="3">
                  <c:v>2.4331891718215377E-2</c:v>
                </c:pt>
                <c:pt idx="4">
                  <c:v>2.4E-2</c:v>
                </c:pt>
                <c:pt idx="5">
                  <c:v>2.4E-2</c:v>
                </c:pt>
              </c:numCache>
            </c:numRef>
          </c:val>
          <c:smooth val="0"/>
          <c:extLst xmlns:c16r2="http://schemas.microsoft.com/office/drawing/2015/06/chart">
            <c:ext xmlns:c16="http://schemas.microsoft.com/office/drawing/2014/chart" uri="{C3380CC4-5D6E-409C-BE32-E72D297353CC}">
              <c16:uniqueId val="{00000003-9629-4B57-8135-7D763F4722E1}"/>
            </c:ext>
          </c:extLst>
        </c:ser>
        <c:dLbls>
          <c:showLegendKey val="0"/>
          <c:showVal val="0"/>
          <c:showCatName val="0"/>
          <c:showSerName val="0"/>
          <c:showPercent val="0"/>
          <c:showBubbleSize val="0"/>
        </c:dLbls>
        <c:marker val="1"/>
        <c:smooth val="0"/>
        <c:axId val="355246488"/>
        <c:axId val="355244528"/>
      </c:lineChart>
      <c:valAx>
        <c:axId val="355246880"/>
        <c:scaling>
          <c:orientation val="minMax"/>
          <c:min val="0"/>
        </c:scaling>
        <c:delete val="0"/>
        <c:axPos val="r"/>
        <c:numFmt formatCode="0" sourceLinked="0"/>
        <c:majorTickMark val="out"/>
        <c:minorTickMark val="none"/>
        <c:tickLblPos val="none"/>
        <c:spPr>
          <a:ln w="6350">
            <a:noFill/>
          </a:ln>
        </c:spPr>
        <c:crossAx val="355248448"/>
        <c:crosses val="max"/>
        <c:crossBetween val="between"/>
      </c:valAx>
      <c:catAx>
        <c:axId val="355248448"/>
        <c:scaling>
          <c:orientation val="minMax"/>
        </c:scaling>
        <c:delete val="0"/>
        <c:axPos val="b"/>
        <c:numFmt formatCode="General" sourceLinked="1"/>
        <c:majorTickMark val="out"/>
        <c:minorTickMark val="none"/>
        <c:tickLblPos val="nextTo"/>
        <c:spPr>
          <a:ln w="6350">
            <a:solidFill>
              <a:srgbClr val="474747">
                <a:lumMod val="50000"/>
              </a:srgbClr>
            </a:solidFill>
          </a:ln>
        </c:spPr>
        <c:crossAx val="355246880"/>
        <c:crosses val="autoZero"/>
        <c:auto val="1"/>
        <c:lblAlgn val="ctr"/>
        <c:lblOffset val="100"/>
        <c:noMultiLvlLbl val="0"/>
      </c:catAx>
      <c:valAx>
        <c:axId val="355244528"/>
        <c:scaling>
          <c:orientation val="minMax"/>
          <c:min val="0"/>
        </c:scaling>
        <c:delete val="0"/>
        <c:axPos val="l"/>
        <c:numFmt formatCode="0.00%" sourceLinked="1"/>
        <c:majorTickMark val="out"/>
        <c:minorTickMark val="none"/>
        <c:tickLblPos val="none"/>
        <c:spPr>
          <a:ln>
            <a:noFill/>
          </a:ln>
        </c:spPr>
        <c:crossAx val="355246488"/>
        <c:crosses val="autoZero"/>
        <c:crossBetween val="between"/>
      </c:valAx>
      <c:catAx>
        <c:axId val="355246488"/>
        <c:scaling>
          <c:orientation val="minMax"/>
        </c:scaling>
        <c:delete val="1"/>
        <c:axPos val="b"/>
        <c:numFmt formatCode="General" sourceLinked="1"/>
        <c:majorTickMark val="out"/>
        <c:minorTickMark val="none"/>
        <c:tickLblPos val="nextTo"/>
        <c:crossAx val="355244528"/>
        <c:crosses val="autoZero"/>
        <c:auto val="1"/>
        <c:lblAlgn val="ctr"/>
        <c:lblOffset val="100"/>
        <c:noMultiLvlLbl val="0"/>
      </c:catAx>
    </c:plotArea>
    <c:legend>
      <c:legendPos val="b"/>
      <c:legendEntry>
        <c:idx val="0"/>
        <c:delete val="1"/>
      </c:legendEntry>
      <c:layout>
        <c:manualLayout>
          <c:xMode val="edge"/>
          <c:yMode val="edge"/>
          <c:x val="0.24930231224454213"/>
          <c:y val="0.86981935112666942"/>
          <c:w val="0.73361490877333924"/>
          <c:h val="9.6035081209989895E-2"/>
        </c:manualLayout>
      </c:layout>
      <c:overlay val="0"/>
      <c:txPr>
        <a:bodyPr/>
        <a:lstStyle/>
        <a:p>
          <a:pPr>
            <a:defRPr sz="900"/>
          </a:pPr>
          <a:endParaRPr lang="en-US"/>
        </a:p>
      </c:txPr>
    </c:legend>
    <c:plotVisOnly val="1"/>
    <c:dispBlanksAs val="gap"/>
    <c:showDLblsOverMax val="0"/>
  </c:chart>
  <c:txPr>
    <a:bodyPr/>
    <a:lstStyle/>
    <a:p>
      <a:pPr>
        <a:defRPr sz="9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143454360753063E-2"/>
          <c:y val="2.9746496486441409E-2"/>
          <c:w val="0.95814747507033471"/>
          <c:h val="0.83105031376268079"/>
        </c:manualLayout>
      </c:layout>
      <c:barChart>
        <c:barDir val="col"/>
        <c:grouping val="stacked"/>
        <c:varyColors val="0"/>
        <c:ser>
          <c:idx val="1"/>
          <c:order val="0"/>
          <c:tx>
            <c:strRef>
              <c:f>Sheet1!$B$1</c:f>
              <c:strCache>
                <c:ptCount val="1"/>
                <c:pt idx="0">
                  <c:v>Other Operating Income</c:v>
                </c:pt>
              </c:strCache>
            </c:strRef>
          </c:tx>
          <c:spPr>
            <a:solidFill>
              <a:srgbClr val="0192FF"/>
            </a:solidFill>
            <a:ln>
              <a:noFill/>
            </a:ln>
            <a:effectLst/>
          </c:spPr>
          <c:invertIfNegative val="0"/>
          <c:dPt>
            <c:idx val="1"/>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0C-035C-45B9-9664-6D346E266CC8}"/>
              </c:ext>
            </c:extLst>
          </c:dPt>
          <c:dPt>
            <c:idx val="4"/>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0E-035C-45B9-9664-6D346E266CC8}"/>
              </c:ext>
            </c:extLst>
          </c:dPt>
          <c:dPt>
            <c:idx val="7"/>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10-035C-45B9-9664-6D346E266CC8}"/>
              </c:ext>
            </c:extLst>
          </c:dPt>
          <c:dPt>
            <c:idx val="10"/>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12-035C-45B9-9664-6D346E266CC8}"/>
              </c:ext>
            </c:extLst>
          </c:dPt>
          <c:dPt>
            <c:idx val="13"/>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14-035C-45B9-9664-6D346E266CC8}"/>
              </c:ext>
            </c:extLst>
          </c:dPt>
          <c:dPt>
            <c:idx val="16"/>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05-FB20-42BC-B26A-853E7B594EAA}"/>
              </c:ext>
            </c:extLst>
          </c:dPt>
          <c:dPt>
            <c:idx val="19"/>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1A-591F-4044-ADB5-764F237B4937}"/>
              </c:ext>
            </c:extLst>
          </c:dPt>
          <c:dPt>
            <c:idx val="22"/>
            <c:invertIfNegative val="0"/>
            <c:bubble3D val="0"/>
            <c:spPr>
              <a:solidFill>
                <a:srgbClr val="04AE66"/>
              </a:solidFill>
              <a:ln>
                <a:noFill/>
              </a:ln>
              <a:effectLst/>
            </c:spPr>
            <c:extLst xmlns:c16r2="http://schemas.microsoft.com/office/drawing/2015/06/chart">
              <c:ext xmlns:c16="http://schemas.microsoft.com/office/drawing/2014/chart" uri="{C3380CC4-5D6E-409C-BE32-E72D297353CC}">
                <c16:uniqueId val="{0000001C-4546-4E0C-A7DA-9C8D1C10C8E7}"/>
              </c:ext>
            </c:extLst>
          </c:dPt>
          <c:dLbls>
            <c:dLbl>
              <c:idx val="1"/>
              <c:layout>
                <c:manualLayout>
                  <c:x val="-1.1512991930389074E-17"/>
                  <c:y val="1.983907037519972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35C-45B9-9664-6D346E266CC8}"/>
                </c:ext>
                <c:ext xmlns:c15="http://schemas.microsoft.com/office/drawing/2012/chart" uri="{CE6537A1-D6FC-4f65-9D91-7224C49458BB}">
                  <c15:layout/>
                </c:ext>
              </c:extLst>
            </c:dLbl>
            <c:dLbl>
              <c:idx val="2"/>
              <c:layout>
                <c:manualLayout>
                  <c:x val="0"/>
                  <c:y val="2.790096316694178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DE3-4F6E-9CBA-829D980F2960}"/>
                </c:ext>
                <c:ext xmlns:c15="http://schemas.microsoft.com/office/drawing/2012/chart" uri="{CE6537A1-D6FC-4f65-9D91-7224C49458BB}">
                  <c15:layout/>
                </c:ext>
              </c:extLst>
            </c:dLbl>
            <c:dLbl>
              <c:idx val="4"/>
              <c:layout>
                <c:manualLayout>
                  <c:x val="0"/>
                  <c:y val="1.197642693080598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35C-45B9-9664-6D346E266CC8}"/>
                </c:ext>
                <c:ext xmlns:c15="http://schemas.microsoft.com/office/drawing/2012/chart" uri="{CE6537A1-D6FC-4f65-9D91-7224C49458BB}">
                  <c15:layout/>
                </c:ext>
              </c:extLst>
            </c:dLbl>
            <c:dLbl>
              <c:idx val="5"/>
              <c:layout>
                <c:manualLayout>
                  <c:x val="0"/>
                  <c:y val="2.743531413971342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DE3-4F6E-9CBA-829D980F2960}"/>
                </c:ext>
                <c:ext xmlns:c15="http://schemas.microsoft.com/office/drawing/2012/chart" uri="{CE6537A1-D6FC-4f65-9D91-7224C49458BB}">
                  <c15:layout/>
                </c:ext>
              </c:extLst>
            </c:dLbl>
            <c:dLbl>
              <c:idx val="7"/>
              <c:layout>
                <c:manualLayout>
                  <c:x val="0"/>
                  <c:y val="-2.566023362811595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35C-45B9-9664-6D346E266CC8}"/>
                </c:ext>
                <c:ext xmlns:c15="http://schemas.microsoft.com/office/drawing/2012/chart" uri="{CE6537A1-D6FC-4f65-9D91-7224C49458BB}">
                  <c15:layout/>
                </c:ext>
              </c:extLst>
            </c:dLbl>
            <c:dLbl>
              <c:idx val="8"/>
              <c:layout>
                <c:manualLayout>
                  <c:x val="0"/>
                  <c:y val="-2.0937693848424085E-3"/>
                </c:manualLayout>
              </c:layout>
              <c:spPr/>
              <c:txPr>
                <a:bodyPr/>
                <a:lstStyle/>
                <a:p>
                  <a:pPr>
                    <a:defRPr>
                      <a:solidFill>
                        <a:schemeClr val="bg1"/>
                      </a:solidFill>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9DE3-4F6E-9CBA-829D980F2960}"/>
                </c:ext>
                <c:ext xmlns:c15="http://schemas.microsoft.com/office/drawing/2012/chart" uri="{CE6537A1-D6FC-4f65-9D91-7224C49458BB}">
                  <c15:layout/>
                </c:ext>
              </c:extLst>
            </c:dLbl>
            <c:dLbl>
              <c:idx val="10"/>
              <c:layout>
                <c:manualLayout>
                  <c:x val="0"/>
                  <c:y val="-1.079414074819781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35C-45B9-9664-6D346E266CC8}"/>
                </c:ext>
                <c:ext xmlns:c15="http://schemas.microsoft.com/office/drawing/2012/chart" uri="{CE6537A1-D6FC-4f65-9D91-7224C49458BB}">
                  <c15:layout/>
                </c:ext>
              </c:extLst>
            </c:dLbl>
            <c:dLbl>
              <c:idx val="11"/>
              <c:layout>
                <c:manualLayout>
                  <c:x val="0"/>
                  <c:y val="-6.777229872651045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9DE3-4F6E-9CBA-829D980F2960}"/>
                </c:ext>
                <c:ext xmlns:c15="http://schemas.microsoft.com/office/drawing/2012/chart" uri="{CE6537A1-D6FC-4f65-9D91-7224C49458BB}">
                  <c15:layout/>
                </c:ext>
              </c:extLst>
            </c:dLbl>
            <c:dLbl>
              <c:idx val="13"/>
              <c:layout>
                <c:manualLayout>
                  <c:x val="-2.5119545300626633E-3"/>
                  <c:y val="1.7161863674917534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035C-45B9-9664-6D346E266CC8}"/>
                </c:ext>
                <c:ext xmlns:c15="http://schemas.microsoft.com/office/drawing/2012/chart" uri="{CE6537A1-D6FC-4f65-9D91-7224C49458BB}">
                  <c15:layout/>
                </c:ext>
              </c:extLst>
            </c:dLbl>
            <c:dLbl>
              <c:idx val="14"/>
              <c:layout>
                <c:manualLayout>
                  <c:x val="-2.5119545300627552E-3"/>
                  <c:y val="8.639825981564481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9DE3-4F6E-9CBA-829D980F2960}"/>
                </c:ext>
                <c:ext xmlns:c15="http://schemas.microsoft.com/office/drawing/2012/chart" uri="{CE6537A1-D6FC-4f65-9D91-7224C49458BB}">
                  <c15:layout/>
                </c:ext>
              </c:extLst>
            </c:dLbl>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Sheet1!$A$2:$A$19</c:f>
              <c:strCache>
                <c:ptCount val="17"/>
                <c:pt idx="1">
                  <c:v>2018</c:v>
                </c:pt>
                <c:pt idx="4">
                  <c:v>2019</c:v>
                </c:pt>
                <c:pt idx="7">
                  <c:v>2020</c:v>
                </c:pt>
                <c:pt idx="10">
                  <c:v>2021</c:v>
                </c:pt>
                <c:pt idx="13">
                  <c:v>H1 2021</c:v>
                </c:pt>
                <c:pt idx="16">
                  <c:v>H1 2022</c:v>
                </c:pt>
              </c:strCache>
            </c:strRef>
          </c:cat>
          <c:val>
            <c:numRef>
              <c:f>Sheet1!$B$2:$B$19</c:f>
              <c:numCache>
                <c:formatCode>0.0</c:formatCode>
                <c:ptCount val="18"/>
                <c:pt idx="1">
                  <c:v>95.2</c:v>
                </c:pt>
                <c:pt idx="2">
                  <c:v>99.9</c:v>
                </c:pt>
                <c:pt idx="4">
                  <c:v>89.132467532467544</c:v>
                </c:pt>
                <c:pt idx="5">
                  <c:v>100.77402597402597</c:v>
                </c:pt>
                <c:pt idx="7">
                  <c:v>67.685714285714283</c:v>
                </c:pt>
                <c:pt idx="8">
                  <c:v>100.1012987012987</c:v>
                </c:pt>
                <c:pt idx="10">
                  <c:v>82.516883116883108</c:v>
                </c:pt>
                <c:pt idx="11">
                  <c:v>100.99999999999999</c:v>
                </c:pt>
                <c:pt idx="13">
                  <c:v>44.9</c:v>
                </c:pt>
                <c:pt idx="14">
                  <c:v>50.7</c:v>
                </c:pt>
                <c:pt idx="16">
                  <c:v>49.9</c:v>
                </c:pt>
                <c:pt idx="17">
                  <c:v>46.1</c:v>
                </c:pt>
              </c:numCache>
            </c:numRef>
          </c:val>
          <c:extLst xmlns:c16r2="http://schemas.microsoft.com/office/drawing/2015/06/chart">
            <c:ext xmlns:c16="http://schemas.microsoft.com/office/drawing/2014/chart" uri="{C3380CC4-5D6E-409C-BE32-E72D297353CC}">
              <c16:uniqueId val="{00000015-035C-45B9-9664-6D346E266CC8}"/>
            </c:ext>
          </c:extLst>
        </c:ser>
        <c:ser>
          <c:idx val="2"/>
          <c:order val="1"/>
          <c:tx>
            <c:strRef>
              <c:f>Sheet1!$C$1</c:f>
              <c:strCache>
                <c:ptCount val="1"/>
                <c:pt idx="0">
                  <c:v>Net Interest Income</c:v>
                </c:pt>
              </c:strCache>
            </c:strRef>
          </c:tx>
          <c:spPr>
            <a:solidFill>
              <a:srgbClr val="005FA3"/>
            </a:solidFill>
            <a:ln>
              <a:noFill/>
            </a:ln>
            <a:effectLst/>
          </c:spPr>
          <c:invertIfNegative val="0"/>
          <c:dPt>
            <c:idx val="2"/>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0A-FB20-42BC-B26A-853E7B594EAA}"/>
              </c:ext>
            </c:extLst>
          </c:dPt>
          <c:dPt>
            <c:idx val="5"/>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0B-FB20-42BC-B26A-853E7B594EAA}"/>
              </c:ext>
            </c:extLst>
          </c:dPt>
          <c:dPt>
            <c:idx val="8"/>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0C-FB20-42BC-B26A-853E7B594EAA}"/>
              </c:ext>
            </c:extLst>
          </c:dPt>
          <c:dPt>
            <c:idx val="11"/>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0D-FB20-42BC-B26A-853E7B594EAA}"/>
              </c:ext>
            </c:extLst>
          </c:dPt>
          <c:dPt>
            <c:idx val="14"/>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0E-FB20-42BC-B26A-853E7B594EAA}"/>
              </c:ext>
            </c:extLst>
          </c:dPt>
          <c:dPt>
            <c:idx val="17"/>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0F-FB20-42BC-B26A-853E7B594EAA}"/>
              </c:ext>
            </c:extLst>
          </c:dPt>
          <c:dPt>
            <c:idx val="20"/>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1B-591F-4044-ADB5-764F237B4937}"/>
              </c:ext>
            </c:extLst>
          </c:dPt>
          <c:dPt>
            <c:idx val="23"/>
            <c:invertIfNegative val="0"/>
            <c:bubble3D val="0"/>
            <c:spPr>
              <a:solidFill>
                <a:srgbClr val="666633"/>
              </a:solidFill>
              <a:ln>
                <a:noFill/>
              </a:ln>
              <a:effectLst/>
            </c:spPr>
            <c:extLst xmlns:c16r2="http://schemas.microsoft.com/office/drawing/2015/06/chart">
              <c:ext xmlns:c16="http://schemas.microsoft.com/office/drawing/2014/chart" uri="{C3380CC4-5D6E-409C-BE32-E72D297353CC}">
                <c16:uniqueId val="{0000001E-4546-4E0C-A7DA-9C8D1C10C8E7}"/>
              </c:ext>
            </c:extLst>
          </c:dPt>
          <c:dLbls>
            <c:dLbl>
              <c:idx val="2"/>
              <c:layout>
                <c:manualLayout>
                  <c:x val="0"/>
                  <c:y val="-1.1172274178110203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B20-42BC-B26A-853E7B594EAA}"/>
                </c:ext>
                <c:ext xmlns:c15="http://schemas.microsoft.com/office/drawing/2012/chart" uri="{CE6537A1-D6FC-4f65-9D91-7224C49458BB}">
                  <c15:layout/>
                </c:ext>
              </c:extLst>
            </c:dLbl>
            <c:dLbl>
              <c:idx val="5"/>
              <c:layout>
                <c:manualLayout>
                  <c:x val="0"/>
                  <c:y val="-1.038298256458128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B20-42BC-B26A-853E7B594EAA}"/>
                </c:ext>
                <c:ext xmlns:c15="http://schemas.microsoft.com/office/drawing/2012/chart" uri="{CE6537A1-D6FC-4f65-9D91-7224C49458BB}">
                  <c15:layout/>
                </c:ext>
              </c:extLst>
            </c:dLbl>
            <c:dLbl>
              <c:idx val="7"/>
              <c:layout>
                <c:manualLayout>
                  <c:x val="0"/>
                  <c:y val="-6.5015282204776592E-2"/>
                </c:manualLayout>
              </c:layout>
              <c:spPr/>
              <c:txPr>
                <a:bodyPr/>
                <a:lstStyle/>
                <a:p>
                  <a:pPr>
                    <a:defRPr>
                      <a:solidFill>
                        <a:schemeClr val="bg1"/>
                      </a:solidFill>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9DE3-4F6E-9CBA-829D980F2960}"/>
                </c:ext>
                <c:ext xmlns:c15="http://schemas.microsoft.com/office/drawing/2012/chart" uri="{CE6537A1-D6FC-4f65-9D91-7224C49458BB}">
                  <c15:layout/>
                </c:ext>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dLbl>
            <c:dLbl>
              <c:idx val="14"/>
              <c:layout>
                <c:manualLayout>
                  <c:x val="0"/>
                  <c:y val="-6.599831904003646E-2"/>
                </c:manualLayout>
              </c:layout>
              <c:spPr/>
              <c:txPr>
                <a:bodyPr/>
                <a:lstStyle/>
                <a:p>
                  <a:pPr>
                    <a:defRPr>
                      <a:solidFill>
                        <a:schemeClr val="bg1"/>
                      </a:solidFill>
                    </a:defRPr>
                  </a:pPr>
                  <a:endParaRPr lang="en-U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FB20-42BC-B26A-853E7B594EAA}"/>
                </c:ext>
                <c:ext xmlns:c15="http://schemas.microsoft.com/office/drawing/2012/chart" uri="{CE6537A1-D6FC-4f65-9D91-7224C49458BB}">
                  <c15:layout/>
                </c:ext>
              </c:extLst>
            </c:dLbl>
            <c:dLbl>
              <c:idx val="17"/>
              <c:layout>
                <c:manualLayout>
                  <c:x val="0"/>
                  <c:y val="-1.1595541438084916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FB20-42BC-B26A-853E7B594EAA}"/>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Sheet1!$A$2:$A$19</c:f>
              <c:strCache>
                <c:ptCount val="17"/>
                <c:pt idx="1">
                  <c:v>2018</c:v>
                </c:pt>
                <c:pt idx="4">
                  <c:v>2019</c:v>
                </c:pt>
                <c:pt idx="7">
                  <c:v>2020</c:v>
                </c:pt>
                <c:pt idx="10">
                  <c:v>2021</c:v>
                </c:pt>
                <c:pt idx="13">
                  <c:v>H1 2021</c:v>
                </c:pt>
                <c:pt idx="16">
                  <c:v>H1 2022</c:v>
                </c:pt>
              </c:strCache>
            </c:strRef>
          </c:cat>
          <c:val>
            <c:numRef>
              <c:f>Sheet1!$C$2:$C$19</c:f>
              <c:numCache>
                <c:formatCode>0.0</c:formatCode>
                <c:ptCount val="18"/>
                <c:pt idx="1">
                  <c:v>239.9</c:v>
                </c:pt>
                <c:pt idx="2">
                  <c:v>60.5</c:v>
                </c:pt>
                <c:pt idx="4">
                  <c:v>244.23636363636365</c:v>
                </c:pt>
                <c:pt idx="5">
                  <c:v>64.540259740259742</c:v>
                </c:pt>
                <c:pt idx="7">
                  <c:v>236.1142857142857</c:v>
                </c:pt>
                <c:pt idx="8">
                  <c:v>65.680519480519479</c:v>
                </c:pt>
                <c:pt idx="10">
                  <c:v>237.87532467532466</c:v>
                </c:pt>
                <c:pt idx="11">
                  <c:v>63.929870129870125</c:v>
                </c:pt>
                <c:pt idx="13">
                  <c:v>117</c:v>
                </c:pt>
                <c:pt idx="14">
                  <c:v>31.4</c:v>
                </c:pt>
                <c:pt idx="16">
                  <c:v>121.5</c:v>
                </c:pt>
                <c:pt idx="17">
                  <c:v>30.1</c:v>
                </c:pt>
              </c:numCache>
            </c:numRef>
          </c:val>
          <c:extLst xmlns:c16r2="http://schemas.microsoft.com/office/drawing/2015/06/chart">
            <c:ext xmlns:c16="http://schemas.microsoft.com/office/drawing/2014/chart" uri="{C3380CC4-5D6E-409C-BE32-E72D297353CC}">
              <c16:uniqueId val="{00000016-035C-45B9-9664-6D346E266CC8}"/>
            </c:ext>
          </c:extLst>
        </c:ser>
        <c:ser>
          <c:idx val="3"/>
          <c:order val="2"/>
          <c:tx>
            <c:strRef>
              <c:f>Sheet1!$D$1</c:f>
              <c:strCache>
                <c:ptCount val="1"/>
                <c:pt idx="0">
                  <c:v>Series 3</c:v>
                </c:pt>
              </c:strCache>
            </c:strRef>
          </c:tx>
          <c:spPr>
            <a:solidFill>
              <a:schemeClr val="bg1"/>
            </a:solidFill>
          </c:spPr>
          <c:invertIfNegative val="0"/>
          <c:dLbls>
            <c:dLbl>
              <c:idx val="7"/>
              <c:layout>
                <c:manualLayout>
                  <c:x val="-7.5358635901882657E-3"/>
                  <c:y val="0.125969620529067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9DE3-4F6E-9CBA-829D980F2960}"/>
                </c:ext>
                <c:ext xmlns:c15="http://schemas.microsoft.com/office/drawing/2012/chart" uri="{CE6537A1-D6FC-4f65-9D91-7224C49458BB}">
                  <c15:layout/>
                </c:ext>
              </c:extLst>
            </c:dLbl>
            <c:dLbl>
              <c:idx val="8"/>
              <c:layout>
                <c:manualLayout>
                  <c:x val="-2.5119545300627552E-3"/>
                  <c:y val="0.112849436294974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9DE3-4F6E-9CBA-829D980F2960}"/>
                </c:ext>
                <c:ext xmlns:c15="http://schemas.microsoft.com/office/drawing/2012/chart" uri="{CE6537A1-D6FC-4f65-9D91-7224C49458BB}">
                  <c15:layout/>
                </c:ext>
              </c:extLst>
            </c:dLbl>
            <c:dLbl>
              <c:idx val="11"/>
              <c:layout>
                <c:manualLayout>
                  <c:x val="0"/>
                  <c:y val="0.1058415835589566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9DE3-4F6E-9CBA-829D980F2960}"/>
                </c:ext>
                <c:ext xmlns:c15="http://schemas.microsoft.com/office/drawing/2012/chart" uri="{CE6537A1-D6FC-4f65-9D91-7224C49458BB}">
                  <c15:layout/>
                </c:ext>
              </c:extLst>
            </c:dLbl>
            <c:dLbl>
              <c:idx val="14"/>
              <c:layout>
                <c:manualLayout>
                  <c:x val="2.5119545300628476E-3"/>
                  <c:y val="-5.7411332664398539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9DE3-4F6E-9CBA-829D980F2960}"/>
                </c:ext>
                <c:ext xmlns:c15="http://schemas.microsoft.com/office/drawing/2012/chart" uri="{CE6537A1-D6FC-4f65-9D91-7224C49458BB}">
                  <c15:layout/>
                </c:ext>
              </c:extLst>
            </c:dLbl>
            <c:spPr>
              <a:noFill/>
              <a:ln>
                <a:noFill/>
              </a:ln>
              <a:effectLst/>
            </c:spPr>
            <c:txPr>
              <a:bodyPr/>
              <a:lstStyle/>
              <a:p>
                <a:pPr>
                  <a:defRPr b="1">
                    <a:solidFill>
                      <a:schemeClr val="tx1">
                        <a:lumMod val="50000"/>
                      </a:schemeClr>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Sheet1!$A$2:$A$19</c:f>
              <c:strCache>
                <c:ptCount val="17"/>
                <c:pt idx="1">
                  <c:v>2018</c:v>
                </c:pt>
                <c:pt idx="4">
                  <c:v>2019</c:v>
                </c:pt>
                <c:pt idx="7">
                  <c:v>2020</c:v>
                </c:pt>
                <c:pt idx="10">
                  <c:v>2021</c:v>
                </c:pt>
                <c:pt idx="13">
                  <c:v>H1 2021</c:v>
                </c:pt>
                <c:pt idx="16">
                  <c:v>H1 2022</c:v>
                </c:pt>
              </c:strCache>
            </c:strRef>
          </c:cat>
          <c:val>
            <c:numRef>
              <c:f>Sheet1!$D$2:$D$19</c:f>
              <c:numCache>
                <c:formatCode>0.0</c:formatCode>
                <c:ptCount val="18"/>
                <c:pt idx="1">
                  <c:v>335.1</c:v>
                </c:pt>
                <c:pt idx="2">
                  <c:v>160.4</c:v>
                </c:pt>
                <c:pt idx="4">
                  <c:v>333.36883116883121</c:v>
                </c:pt>
                <c:pt idx="5">
                  <c:v>165.31428571428572</c:v>
                </c:pt>
                <c:pt idx="7">
                  <c:v>303.79999999999995</c:v>
                </c:pt>
                <c:pt idx="8">
                  <c:v>165.78181818181818</c:v>
                </c:pt>
                <c:pt idx="10">
                  <c:v>320.39220779220778</c:v>
                </c:pt>
                <c:pt idx="11">
                  <c:v>164.9298701298701</c:v>
                </c:pt>
                <c:pt idx="13">
                  <c:v>161.9</c:v>
                </c:pt>
                <c:pt idx="14">
                  <c:v>82.1</c:v>
                </c:pt>
                <c:pt idx="16">
                  <c:v>171.4</c:v>
                </c:pt>
                <c:pt idx="17">
                  <c:v>76.2</c:v>
                </c:pt>
              </c:numCache>
            </c:numRef>
          </c:val>
          <c:extLst xmlns:c16r2="http://schemas.microsoft.com/office/drawing/2015/06/chart">
            <c:ext xmlns:c16="http://schemas.microsoft.com/office/drawing/2014/chart" uri="{C3380CC4-5D6E-409C-BE32-E72D297353CC}">
              <c16:uniqueId val="{0000001A-FB20-42BC-B26A-853E7B594EAA}"/>
            </c:ext>
          </c:extLst>
        </c:ser>
        <c:ser>
          <c:idx val="0"/>
          <c:order val="3"/>
          <c:tx>
            <c:strRef>
              <c:f>Sheet1!$E$1</c:f>
              <c:strCache>
                <c:ptCount val="1"/>
                <c:pt idx="0">
                  <c:v>Series 4</c:v>
                </c:pt>
              </c:strCache>
            </c:strRef>
          </c:tx>
          <c:invertIfNegative val="0"/>
          <c:dLbls>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Sheet1!$A$2:$A$19</c:f>
              <c:strCache>
                <c:ptCount val="17"/>
                <c:pt idx="1">
                  <c:v>2018</c:v>
                </c:pt>
                <c:pt idx="4">
                  <c:v>2019</c:v>
                </c:pt>
                <c:pt idx="7">
                  <c:v>2020</c:v>
                </c:pt>
                <c:pt idx="10">
                  <c:v>2021</c:v>
                </c:pt>
                <c:pt idx="13">
                  <c:v>H1 2021</c:v>
                </c:pt>
                <c:pt idx="16">
                  <c:v>H1 2022</c:v>
                </c:pt>
              </c:strCache>
            </c:strRef>
          </c:cat>
          <c:val>
            <c:numRef>
              <c:f>Sheet1!$E$2:$E$19</c:f>
              <c:numCache>
                <c:formatCode>General</c:formatCode>
                <c:ptCount val="18"/>
              </c:numCache>
            </c:numRef>
          </c:val>
          <c:extLst xmlns:c16r2="http://schemas.microsoft.com/office/drawing/2015/06/chart">
            <c:ext xmlns:c16="http://schemas.microsoft.com/office/drawing/2014/chart" uri="{C3380CC4-5D6E-409C-BE32-E72D297353CC}">
              <c16:uniqueId val="{0000001C-8D0E-4A2D-822F-CB88DBBF94F2}"/>
            </c:ext>
          </c:extLst>
        </c:ser>
        <c:dLbls>
          <c:dLblPos val="inBase"/>
          <c:showLegendKey val="0"/>
          <c:showVal val="1"/>
          <c:showCatName val="0"/>
          <c:showSerName val="0"/>
          <c:showPercent val="0"/>
          <c:showBubbleSize val="0"/>
        </c:dLbls>
        <c:gapWidth val="0"/>
        <c:overlap val="100"/>
        <c:axId val="355242960"/>
        <c:axId val="355244920"/>
      </c:barChart>
      <c:catAx>
        <c:axId val="355242960"/>
        <c:scaling>
          <c:orientation val="minMax"/>
        </c:scaling>
        <c:delete val="0"/>
        <c:axPos val="b"/>
        <c:title>
          <c:layout/>
          <c:overlay val="0"/>
        </c:title>
        <c:numFmt formatCode="General" sourceLinked="1"/>
        <c:majorTickMark val="none"/>
        <c:minorTickMark val="none"/>
        <c:tickLblPos val="none"/>
        <c:spPr>
          <a:noFill/>
          <a:ln w="6350" cap="flat" cmpd="sng" algn="ctr">
            <a:solidFill>
              <a:schemeClr val="tx1">
                <a:lumMod val="50000"/>
              </a:schemeClr>
            </a:solidFill>
            <a:round/>
          </a:ln>
          <a:effectLst/>
        </c:spPr>
        <c:txPr>
          <a:bodyPr rot="-60000000" vert="horz"/>
          <a:lstStyle/>
          <a:p>
            <a:pPr>
              <a:defRPr/>
            </a:pPr>
            <a:endParaRPr lang="en-US"/>
          </a:p>
        </c:txPr>
        <c:crossAx val="355244920"/>
        <c:crosses val="autoZero"/>
        <c:auto val="1"/>
        <c:lblAlgn val="ctr"/>
        <c:lblOffset val="100"/>
        <c:noMultiLvlLbl val="0"/>
      </c:catAx>
      <c:valAx>
        <c:axId val="355244920"/>
        <c:scaling>
          <c:orientation val="minMax"/>
          <c:max val="400"/>
        </c:scaling>
        <c:delete val="0"/>
        <c:axPos val="l"/>
        <c:numFmt formatCode="0.0" sourceLinked="1"/>
        <c:majorTickMark val="none"/>
        <c:minorTickMark val="none"/>
        <c:tickLblPos val="none"/>
        <c:spPr>
          <a:noFill/>
          <a:ln>
            <a:noFill/>
          </a:ln>
          <a:effectLst/>
        </c:spPr>
        <c:txPr>
          <a:bodyPr rot="-60000000" vert="horz"/>
          <a:lstStyle/>
          <a:p>
            <a:pPr>
              <a:defRPr/>
            </a:pPr>
            <a:endParaRPr lang="en-US"/>
          </a:p>
        </c:txPr>
        <c:crossAx val="35524296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bg1"/>
          </a:solidFill>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Sheet1!$A$6</c:f>
              <c:strCache>
                <c:ptCount val="1"/>
                <c:pt idx="0">
                  <c:v>Stage 1-2-3 provisions</c:v>
                </c:pt>
              </c:strCache>
            </c:strRef>
          </c:tx>
          <c:spPr>
            <a:solidFill>
              <a:srgbClr val="0E26D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Sheet1!$B$5:$G$5</c:f>
              <c:strCache>
                <c:ptCount val="6"/>
                <c:pt idx="0">
                  <c:v>2018</c:v>
                </c:pt>
                <c:pt idx="1">
                  <c:v>2019</c:v>
                </c:pt>
                <c:pt idx="2">
                  <c:v>2020</c:v>
                </c:pt>
                <c:pt idx="3">
                  <c:v>2021</c:v>
                </c:pt>
                <c:pt idx="4">
                  <c:v>H1 2021</c:v>
                </c:pt>
                <c:pt idx="5">
                  <c:v>H1 2022</c:v>
                </c:pt>
              </c:strCache>
            </c:strRef>
          </c:cat>
          <c:val>
            <c:numRef>
              <c:f>Sheet1!$B$6:$G$6</c:f>
              <c:numCache>
                <c:formatCode>0.0</c:formatCode>
                <c:ptCount val="6"/>
                <c:pt idx="0">
                  <c:v>19.212987012987</c:v>
                </c:pt>
                <c:pt idx="1">
                  <c:v>20.122077922077899</c:v>
                </c:pt>
                <c:pt idx="2">
                  <c:v>81.400000000000006</c:v>
                </c:pt>
                <c:pt idx="3">
                  <c:v>62.298701298701296</c:v>
                </c:pt>
                <c:pt idx="4">
                  <c:v>31.8</c:v>
                </c:pt>
                <c:pt idx="5">
                  <c:v>27.2</c:v>
                </c:pt>
              </c:numCache>
            </c:numRef>
          </c:val>
          <c:extLst xmlns:c16r2="http://schemas.microsoft.com/office/drawing/2015/06/chart">
            <c:ext xmlns:c16="http://schemas.microsoft.com/office/drawing/2014/chart" uri="{C3380CC4-5D6E-409C-BE32-E72D297353CC}">
              <c16:uniqueId val="{00000000-99C2-4BC5-8C17-7B6186764251}"/>
            </c:ext>
          </c:extLst>
        </c:ser>
        <c:dLbls>
          <c:showLegendKey val="0"/>
          <c:showVal val="1"/>
          <c:showCatName val="0"/>
          <c:showSerName val="0"/>
          <c:showPercent val="0"/>
          <c:showBubbleSize val="0"/>
        </c:dLbls>
        <c:gapWidth val="150"/>
        <c:overlap val="100"/>
        <c:axId val="355247664"/>
        <c:axId val="355247272"/>
      </c:barChart>
      <c:catAx>
        <c:axId val="35524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55247272"/>
        <c:crosses val="autoZero"/>
        <c:auto val="1"/>
        <c:lblAlgn val="ctr"/>
        <c:lblOffset val="100"/>
        <c:noMultiLvlLbl val="0"/>
      </c:catAx>
      <c:valAx>
        <c:axId val="355247272"/>
        <c:scaling>
          <c:orientation val="minMax"/>
        </c:scaling>
        <c:delete val="1"/>
        <c:axPos val="l"/>
        <c:numFmt formatCode="0.0" sourceLinked="1"/>
        <c:majorTickMark val="none"/>
        <c:minorTickMark val="none"/>
        <c:tickLblPos val="nextTo"/>
        <c:crossAx val="355247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Sheet1!$A$20</c:f>
              <c:strCache>
                <c:ptCount val="1"/>
                <c:pt idx="0">
                  <c:v>Stage 1</c:v>
                </c:pt>
              </c:strCache>
            </c:strRef>
          </c:tx>
          <c:spPr>
            <a:solidFill>
              <a:srgbClr val="0E26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2019</c:v>
                </c:pt>
                <c:pt idx="1">
                  <c:v>2020</c:v>
                </c:pt>
                <c:pt idx="2">
                  <c:v>2021</c:v>
                </c:pt>
                <c:pt idx="3">
                  <c:v>H1 2022</c:v>
                </c:pt>
              </c:strCache>
            </c:strRef>
          </c:cat>
          <c:val>
            <c:numRef>
              <c:f>Sheet1!$B$20:$E$20</c:f>
              <c:numCache>
                <c:formatCode>0.0%</c:formatCode>
                <c:ptCount val="4"/>
                <c:pt idx="0">
                  <c:v>0.78327653433769651</c:v>
                </c:pt>
                <c:pt idx="1">
                  <c:v>0.74032986897101405</c:v>
                </c:pt>
                <c:pt idx="2">
                  <c:v>0.76600000000000001</c:v>
                </c:pt>
                <c:pt idx="3">
                  <c:v>0.78500000000000003</c:v>
                </c:pt>
              </c:numCache>
            </c:numRef>
          </c:val>
          <c:extLst xmlns:c16r2="http://schemas.microsoft.com/office/drawing/2015/06/chart">
            <c:ext xmlns:c16="http://schemas.microsoft.com/office/drawing/2014/chart" uri="{C3380CC4-5D6E-409C-BE32-E72D297353CC}">
              <c16:uniqueId val="{00000000-672F-1F47-B95A-4BEFC45D444C}"/>
            </c:ext>
          </c:extLst>
        </c:ser>
        <c:ser>
          <c:idx val="1"/>
          <c:order val="1"/>
          <c:tx>
            <c:strRef>
              <c:f>Sheet1!$A$21</c:f>
              <c:strCache>
                <c:ptCount val="1"/>
                <c:pt idx="0">
                  <c:v>Stage 2</c:v>
                </c:pt>
              </c:strCache>
            </c:strRef>
          </c:tx>
          <c:spPr>
            <a:solidFill>
              <a:srgbClr val="8CD2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2019</c:v>
                </c:pt>
                <c:pt idx="1">
                  <c:v>2020</c:v>
                </c:pt>
                <c:pt idx="2">
                  <c:v>2021</c:v>
                </c:pt>
                <c:pt idx="3">
                  <c:v>H1 2022</c:v>
                </c:pt>
              </c:strCache>
            </c:strRef>
          </c:cat>
          <c:val>
            <c:numRef>
              <c:f>Sheet1!$B$21:$E$21</c:f>
              <c:numCache>
                <c:formatCode>0.0%</c:formatCode>
                <c:ptCount val="4"/>
                <c:pt idx="0">
                  <c:v>0.1675397073408029</c:v>
                </c:pt>
                <c:pt idx="1">
                  <c:v>0.20415447503313341</c:v>
                </c:pt>
                <c:pt idx="2">
                  <c:v>0.18099999999999999</c:v>
                </c:pt>
                <c:pt idx="3">
                  <c:v>0.16200000000000001</c:v>
                </c:pt>
              </c:numCache>
            </c:numRef>
          </c:val>
          <c:extLst xmlns:c16r2="http://schemas.microsoft.com/office/drawing/2015/06/chart">
            <c:ext xmlns:c16="http://schemas.microsoft.com/office/drawing/2014/chart" uri="{C3380CC4-5D6E-409C-BE32-E72D297353CC}">
              <c16:uniqueId val="{00000001-672F-1F47-B95A-4BEFC45D444C}"/>
            </c:ext>
          </c:extLst>
        </c:ser>
        <c:ser>
          <c:idx val="2"/>
          <c:order val="2"/>
          <c:tx>
            <c:strRef>
              <c:f>Sheet1!$A$22</c:f>
              <c:strCache>
                <c:ptCount val="1"/>
                <c:pt idx="0">
                  <c:v>Stage 3</c:v>
                </c:pt>
              </c:strCache>
            </c:strRef>
          </c:tx>
          <c:spPr>
            <a:solidFill>
              <a:srgbClr val="19F9D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2019</c:v>
                </c:pt>
                <c:pt idx="1">
                  <c:v>2020</c:v>
                </c:pt>
                <c:pt idx="2">
                  <c:v>2021</c:v>
                </c:pt>
                <c:pt idx="3">
                  <c:v>H1 2022</c:v>
                </c:pt>
              </c:strCache>
            </c:strRef>
          </c:cat>
          <c:val>
            <c:numRef>
              <c:f>Sheet1!$B$22:$E$22</c:f>
              <c:numCache>
                <c:formatCode>0.0%</c:formatCode>
                <c:ptCount val="4"/>
                <c:pt idx="0">
                  <c:v>4.9183758321500515E-2</c:v>
                </c:pt>
                <c:pt idx="1">
                  <c:v>5.5515655995852488E-2</c:v>
                </c:pt>
                <c:pt idx="2">
                  <c:v>5.2999999999999999E-2</c:v>
                </c:pt>
                <c:pt idx="3">
                  <c:v>5.2999999999999999E-2</c:v>
                </c:pt>
              </c:numCache>
            </c:numRef>
          </c:val>
          <c:extLst xmlns:c16r2="http://schemas.microsoft.com/office/drawing/2015/06/chart">
            <c:ext xmlns:c16="http://schemas.microsoft.com/office/drawing/2014/chart" uri="{C3380CC4-5D6E-409C-BE32-E72D297353CC}">
              <c16:uniqueId val="{00000002-672F-1F47-B95A-4BEFC45D444C}"/>
            </c:ext>
          </c:extLst>
        </c:ser>
        <c:dLbls>
          <c:dLblPos val="ctr"/>
          <c:showLegendKey val="0"/>
          <c:showVal val="1"/>
          <c:showCatName val="0"/>
          <c:showSerName val="0"/>
          <c:showPercent val="0"/>
          <c:showBubbleSize val="0"/>
        </c:dLbls>
        <c:gapWidth val="79"/>
        <c:overlap val="100"/>
        <c:axId val="355243352"/>
        <c:axId val="355246096"/>
      </c:barChart>
      <c:lineChart>
        <c:grouping val="standard"/>
        <c:varyColors val="0"/>
        <c:ser>
          <c:idx val="3"/>
          <c:order val="3"/>
          <c:tx>
            <c:strRef>
              <c:f>Sheet1!$A$23</c:f>
              <c:strCache>
                <c:ptCount val="1"/>
                <c:pt idx="0">
                  <c:v>Loans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Sheet1!$B$19:$E$19</c:f>
              <c:strCache>
                <c:ptCount val="4"/>
                <c:pt idx="0">
                  <c:v>2019</c:v>
                </c:pt>
                <c:pt idx="1">
                  <c:v>2020</c:v>
                </c:pt>
                <c:pt idx="2">
                  <c:v>2021</c:v>
                </c:pt>
                <c:pt idx="3">
                  <c:v>H1 2022</c:v>
                </c:pt>
              </c:strCache>
            </c:strRef>
          </c:cat>
          <c:val>
            <c:numRef>
              <c:f>Sheet1!$B$23:$E$23</c:f>
              <c:numCache>
                <c:formatCode>_(* #,##0_);_(* \(#,##0\);_(* "-"??_);_(@_)</c:formatCode>
                <c:ptCount val="4"/>
                <c:pt idx="0">
                  <c:v>7584.0155844155843</c:v>
                </c:pt>
                <c:pt idx="1">
                  <c:v>7905.8545454545447</c:v>
                </c:pt>
                <c:pt idx="2">
                  <c:v>8415</c:v>
                </c:pt>
                <c:pt idx="3">
                  <c:v>8895</c:v>
                </c:pt>
              </c:numCache>
            </c:numRef>
          </c:val>
          <c:smooth val="0"/>
          <c:extLst xmlns:c16r2="http://schemas.microsoft.com/office/drawing/2015/06/chart">
            <c:ext xmlns:c16="http://schemas.microsoft.com/office/drawing/2014/chart" uri="{C3380CC4-5D6E-409C-BE32-E72D297353CC}">
              <c16:uniqueId val="{00000003-672F-1F47-B95A-4BEFC45D444C}"/>
            </c:ext>
          </c:extLst>
        </c:ser>
        <c:dLbls>
          <c:showLegendKey val="0"/>
          <c:showVal val="0"/>
          <c:showCatName val="0"/>
          <c:showSerName val="0"/>
          <c:showPercent val="0"/>
          <c:showBubbleSize val="0"/>
        </c:dLbls>
        <c:marker val="1"/>
        <c:smooth val="0"/>
        <c:axId val="355244136"/>
        <c:axId val="355243744"/>
      </c:lineChart>
      <c:catAx>
        <c:axId val="35524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246096"/>
        <c:crosses val="autoZero"/>
        <c:auto val="1"/>
        <c:lblAlgn val="ctr"/>
        <c:lblOffset val="100"/>
        <c:noMultiLvlLbl val="0"/>
      </c:catAx>
      <c:valAx>
        <c:axId val="355246096"/>
        <c:scaling>
          <c:orientation val="minMax"/>
          <c:max val="1.4"/>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55243352"/>
        <c:crosses val="autoZero"/>
        <c:crossBetween val="between"/>
      </c:valAx>
      <c:valAx>
        <c:axId val="355243744"/>
        <c:scaling>
          <c:orientation val="minMax"/>
          <c:min val="0"/>
        </c:scaling>
        <c:delete val="0"/>
        <c:axPos val="r"/>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55244136"/>
        <c:crosses val="max"/>
        <c:crossBetween val="between"/>
      </c:valAx>
      <c:catAx>
        <c:axId val="355244136"/>
        <c:scaling>
          <c:orientation val="minMax"/>
        </c:scaling>
        <c:delete val="1"/>
        <c:axPos val="b"/>
        <c:numFmt formatCode="General" sourceLinked="1"/>
        <c:majorTickMark val="none"/>
        <c:minorTickMark val="none"/>
        <c:tickLblPos val="nextTo"/>
        <c:crossAx val="3552437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0.75284</cdr:x>
      <cdr:y>0.92377</cdr:y>
    </cdr:from>
    <cdr:to>
      <cdr:x>0.82925</cdr:x>
      <cdr:y>1</cdr:y>
    </cdr:to>
    <cdr:sp macro="" textlink="">
      <cdr:nvSpPr>
        <cdr:cNvPr id="2" name="TextBox 60"/>
        <cdr:cNvSpPr txBox="1"/>
      </cdr:nvSpPr>
      <cdr:spPr>
        <a:xfrm xmlns:a="http://schemas.openxmlformats.org/drawingml/2006/main">
          <a:off x="3806226" y="1678320"/>
          <a:ext cx="386324" cy="138499"/>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chorCtr="1">
          <a:spAutoFit/>
        </a:bodyPr>
        <a:lstStyle xmlns:a="http://schemas.openxmlformats.org/drawingml/2006/main">
          <a:defPPr>
            <a:defRPr lang="en-US"/>
          </a:defPPr>
          <a:lvl1pPr algn="l" rtl="0" fontAlgn="base">
            <a:spcBef>
              <a:spcPct val="0"/>
            </a:spcBef>
            <a:spcAft>
              <a:spcPct val="0"/>
            </a:spcAft>
            <a:defRPr sz="900" i="1" kern="1200">
              <a:solidFill>
                <a:srgbClr val="474747"/>
              </a:solidFill>
              <a:latin typeface="Palatino Linotype" pitchFamily="18" charset="0"/>
              <a:ea typeface="+mn-ea"/>
              <a:cs typeface="Arial" charset="0"/>
            </a:defRPr>
          </a:lvl1pPr>
          <a:lvl2pPr marL="457200" algn="l" rtl="0" fontAlgn="base">
            <a:spcBef>
              <a:spcPct val="0"/>
            </a:spcBef>
            <a:spcAft>
              <a:spcPct val="0"/>
            </a:spcAft>
            <a:defRPr sz="900" i="1" kern="1200">
              <a:solidFill>
                <a:srgbClr val="474747"/>
              </a:solidFill>
              <a:latin typeface="Palatino Linotype" pitchFamily="18" charset="0"/>
              <a:ea typeface="+mn-ea"/>
              <a:cs typeface="Arial" charset="0"/>
            </a:defRPr>
          </a:lvl2pPr>
          <a:lvl3pPr marL="914400" algn="l" rtl="0" fontAlgn="base">
            <a:spcBef>
              <a:spcPct val="0"/>
            </a:spcBef>
            <a:spcAft>
              <a:spcPct val="0"/>
            </a:spcAft>
            <a:defRPr sz="900" i="1" kern="1200">
              <a:solidFill>
                <a:srgbClr val="474747"/>
              </a:solidFill>
              <a:latin typeface="Palatino Linotype" pitchFamily="18" charset="0"/>
              <a:ea typeface="+mn-ea"/>
              <a:cs typeface="Arial" charset="0"/>
            </a:defRPr>
          </a:lvl3pPr>
          <a:lvl4pPr marL="1371600" algn="l" rtl="0" fontAlgn="base">
            <a:spcBef>
              <a:spcPct val="0"/>
            </a:spcBef>
            <a:spcAft>
              <a:spcPct val="0"/>
            </a:spcAft>
            <a:defRPr sz="900" i="1" kern="1200">
              <a:solidFill>
                <a:srgbClr val="474747"/>
              </a:solidFill>
              <a:latin typeface="Palatino Linotype" pitchFamily="18" charset="0"/>
              <a:ea typeface="+mn-ea"/>
              <a:cs typeface="Arial" charset="0"/>
            </a:defRPr>
          </a:lvl4pPr>
          <a:lvl5pPr marL="1828800" algn="l" rtl="0" fontAlgn="base">
            <a:spcBef>
              <a:spcPct val="0"/>
            </a:spcBef>
            <a:spcAft>
              <a:spcPct val="0"/>
            </a:spcAft>
            <a:defRPr sz="900" i="1" kern="1200">
              <a:solidFill>
                <a:srgbClr val="474747"/>
              </a:solidFill>
              <a:latin typeface="Palatino Linotype" pitchFamily="18" charset="0"/>
              <a:ea typeface="+mn-ea"/>
              <a:cs typeface="Arial" charset="0"/>
            </a:defRPr>
          </a:lvl5pPr>
          <a:lvl6pPr marL="2286000" algn="l" defTabSz="914400" rtl="0" eaLnBrk="1" latinLnBrk="0" hangingPunct="1">
            <a:defRPr sz="900" i="1" kern="1200">
              <a:solidFill>
                <a:srgbClr val="474747"/>
              </a:solidFill>
              <a:latin typeface="Palatino Linotype" pitchFamily="18" charset="0"/>
              <a:ea typeface="+mn-ea"/>
              <a:cs typeface="Arial" charset="0"/>
            </a:defRPr>
          </a:lvl6pPr>
          <a:lvl7pPr marL="2743200" algn="l" defTabSz="914400" rtl="0" eaLnBrk="1" latinLnBrk="0" hangingPunct="1">
            <a:defRPr sz="900" i="1" kern="1200">
              <a:solidFill>
                <a:srgbClr val="474747"/>
              </a:solidFill>
              <a:latin typeface="Palatino Linotype" pitchFamily="18" charset="0"/>
              <a:ea typeface="+mn-ea"/>
              <a:cs typeface="Arial" charset="0"/>
            </a:defRPr>
          </a:lvl7pPr>
          <a:lvl8pPr marL="3200400" algn="l" defTabSz="914400" rtl="0" eaLnBrk="1" latinLnBrk="0" hangingPunct="1">
            <a:defRPr sz="900" i="1" kern="1200">
              <a:solidFill>
                <a:srgbClr val="474747"/>
              </a:solidFill>
              <a:latin typeface="Palatino Linotype" pitchFamily="18" charset="0"/>
              <a:ea typeface="+mn-ea"/>
              <a:cs typeface="Arial" charset="0"/>
            </a:defRPr>
          </a:lvl8pPr>
          <a:lvl9pPr marL="3657600" algn="l" defTabSz="914400" rtl="0" eaLnBrk="1" latinLnBrk="0" hangingPunct="1">
            <a:defRPr sz="900" i="1" kern="1200">
              <a:solidFill>
                <a:srgbClr val="474747"/>
              </a:solidFill>
              <a:latin typeface="Palatino Linotype" pitchFamily="18" charset="0"/>
              <a:ea typeface="+mn-ea"/>
              <a:cs typeface="Arial" charset="0"/>
            </a:defRPr>
          </a:lvl9pPr>
        </a:lstStyle>
        <a:p xmlns:a="http://schemas.openxmlformats.org/drawingml/2006/main">
          <a:r>
            <a:rPr lang="en-US" i="0" dirty="0">
              <a:solidFill>
                <a:srgbClr val="000000"/>
              </a:solidFill>
              <a:latin typeface="Calibri" panose="020F0502020204030204" pitchFamily="34" charset="0"/>
            </a:rPr>
            <a:t>H1 </a:t>
          </a:r>
          <a:r>
            <a:rPr lang="en-US" sz="900" i="0" dirty="0">
              <a:solidFill>
                <a:srgbClr val="000000"/>
              </a:solidFill>
              <a:latin typeface="Calibri" panose="020F0502020204030204" pitchFamily="34" charset="0"/>
            </a:rPr>
            <a:t>2021</a:t>
          </a:r>
        </a:p>
      </cdr:txBody>
    </cdr:sp>
  </cdr:relSizeAnchor>
  <cdr:relSizeAnchor xmlns:cdr="http://schemas.openxmlformats.org/drawingml/2006/chartDrawing">
    <cdr:from>
      <cdr:x>0.90294</cdr:x>
      <cdr:y>0.90683</cdr:y>
    </cdr:from>
    <cdr:to>
      <cdr:x>0.98062</cdr:x>
      <cdr:y>1</cdr:y>
    </cdr:to>
    <cdr:sp macro="" textlink="">
      <cdr:nvSpPr>
        <cdr:cNvPr id="3" name="TextBox 60"/>
        <cdr:cNvSpPr txBox="1"/>
      </cdr:nvSpPr>
      <cdr:spPr>
        <a:xfrm xmlns:a="http://schemas.openxmlformats.org/drawingml/2006/main">
          <a:off x="4565092" y="1647542"/>
          <a:ext cx="392736" cy="169277"/>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chorCtr="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i="0" dirty="0">
              <a:solidFill>
                <a:srgbClr val="000000"/>
              </a:solidFill>
              <a:latin typeface="Calibri" panose="020F0502020204030204" pitchFamily="34" charset="0"/>
            </a:rPr>
            <a:t>H1</a:t>
          </a:r>
          <a:r>
            <a:rPr lang="en-US" i="0" dirty="0">
              <a:solidFill>
                <a:srgbClr val="000000"/>
              </a:solidFill>
              <a:latin typeface="Calibri" panose="020F0502020204030204" pitchFamily="34" charset="0"/>
            </a:rPr>
            <a:t> </a:t>
          </a:r>
          <a:r>
            <a:rPr lang="en-US" sz="900" i="0" dirty="0">
              <a:solidFill>
                <a:srgbClr val="000000"/>
              </a:solidFill>
              <a:latin typeface="Calibri" panose="020F0502020204030204" pitchFamily="34" charset="0"/>
            </a:rPr>
            <a:t>2022</a:t>
          </a:r>
        </a:p>
      </cdr:txBody>
    </cdr:sp>
  </cdr:relSizeAnchor>
</c:userShapes>
</file>

<file path=ppt/drawings/drawing2.xml><?xml version="1.0" encoding="utf-8"?>
<c:userShapes xmlns:c="http://schemas.openxmlformats.org/drawingml/2006/chart">
  <cdr:relSizeAnchor xmlns:cdr="http://schemas.openxmlformats.org/drawingml/2006/chartDrawing">
    <cdr:from>
      <cdr:x>0.79525</cdr:x>
      <cdr:y>0.1474</cdr:y>
    </cdr:from>
    <cdr:to>
      <cdr:x>0.79753</cdr:x>
      <cdr:y>0.78437</cdr:y>
    </cdr:to>
    <cdr:cxnSp macro="">
      <cdr:nvCxnSpPr>
        <cdr:cNvPr id="2" name="Straight Connector 1">
          <a:extLst xmlns:a="http://schemas.openxmlformats.org/drawingml/2006/main">
            <a:ext uri="{FF2B5EF4-FFF2-40B4-BE49-F238E27FC236}">
              <a16:creationId xmlns="" xmlns:a16="http://schemas.microsoft.com/office/drawing/2014/main" id="{93166A60-488D-BB05-055C-9A4D253567D1}"/>
            </a:ext>
          </a:extLst>
        </cdr:cNvPr>
        <cdr:cNvCxnSpPr/>
      </cdr:nvCxnSpPr>
      <cdr:spPr bwMode="auto">
        <a:xfrm xmlns:a="http://schemas.openxmlformats.org/drawingml/2006/main" flipV="1">
          <a:off x="3827293" y="328936"/>
          <a:ext cx="10973" cy="1421476"/>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lgDash"/>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238E845-77A5-404F-B772-69CBFC6291A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CDB5221-B8A8-4162-B9B1-9FDF80DCE07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E6395C6-5D9B-457F-85D0-09B362381940}" type="datetimeFigureOut">
              <a:rPr lang="en-US" smtClean="0"/>
              <a:t>04/09/2022</a:t>
            </a:fld>
            <a:endParaRPr lang="en-US"/>
          </a:p>
        </p:txBody>
      </p:sp>
      <p:sp>
        <p:nvSpPr>
          <p:cNvPr id="4" name="Footer Placeholder 3">
            <a:extLst>
              <a:ext uri="{FF2B5EF4-FFF2-40B4-BE49-F238E27FC236}">
                <a16:creationId xmlns="" xmlns:a16="http://schemas.microsoft.com/office/drawing/2014/main" id="{8CBCA805-E919-475B-AEA0-F04C53B78A9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5EAD8A4-E62B-4E32-BAB3-1EEE4CEDF0A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F1625DD-DA45-423C-8430-18AFB3A7DB7E}" type="slidenum">
              <a:rPr lang="en-US" smtClean="0"/>
              <a:t>‹#›</a:t>
            </a:fld>
            <a:endParaRPr lang="en-US"/>
          </a:p>
        </p:txBody>
      </p:sp>
    </p:spTree>
    <p:extLst>
      <p:ext uri="{BB962C8B-B14F-4D97-AF65-F5344CB8AC3E}">
        <p14:creationId xmlns:p14="http://schemas.microsoft.com/office/powerpoint/2010/main" val="151472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A1D146-B4E0-1741-B9EE-9789392EFCC4}" type="datetimeFigureOut">
              <a:rPr lang="en-US" smtClean="0"/>
              <a:t>04/09/2022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63621-2E60-B848-8968-B0341E26A312}" type="slidenum">
              <a:rPr lang="en-US" smtClean="0"/>
              <a:t>1</a:t>
            </a:fld>
            <a:endParaRPr lang="en-US"/>
          </a:p>
        </p:txBody>
      </p:sp>
    </p:spTree>
    <p:extLst>
      <p:ext uri="{BB962C8B-B14F-4D97-AF65-F5344CB8AC3E}">
        <p14:creationId xmlns:p14="http://schemas.microsoft.com/office/powerpoint/2010/main" val="347215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D9215FD-7FBC-4B25-9529-B62AD908AE92}" type="slidenum">
              <a:rPr lang="en-US" smtClean="0"/>
              <a:pPr>
                <a:defRPr/>
              </a:pPr>
              <a:t>6</a:t>
            </a:fld>
            <a:endParaRPr lang="en-US"/>
          </a:p>
        </p:txBody>
      </p:sp>
    </p:spTree>
    <p:extLst>
      <p:ext uri="{BB962C8B-B14F-4D97-AF65-F5344CB8AC3E}">
        <p14:creationId xmlns:p14="http://schemas.microsoft.com/office/powerpoint/2010/main" val="232459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279961"/>
            <a:ext cx="9613068" cy="817561"/>
          </a:xfrm>
        </p:spPr>
        <p:txBody>
          <a:bodyPr/>
          <a:lstStyle>
            <a:lvl1pPr algn="l">
              <a:defRPr/>
            </a:lvl1pPr>
          </a:lstStyle>
          <a:p>
            <a:r>
              <a:rPr lang="en-US" dirty="0"/>
              <a:t>Click to edit Master title style</a:t>
            </a:r>
          </a:p>
        </p:txBody>
      </p:sp>
      <p:sp>
        <p:nvSpPr>
          <p:cNvPr id="3" name="Text Placeholder 4"/>
          <p:cNvSpPr>
            <a:spLocks noGrp="1"/>
          </p:cNvSpPr>
          <p:nvPr>
            <p:ph type="body" sz="quarter" idx="10" hasCustomPrompt="1"/>
          </p:nvPr>
        </p:nvSpPr>
        <p:spPr>
          <a:xfrm>
            <a:off x="335360" y="933450"/>
            <a:ext cx="9613068" cy="406400"/>
          </a:xfrm>
        </p:spPr>
        <p:txBody>
          <a:bodyPr>
            <a:normAutofit/>
          </a:bodyPr>
          <a:lstStyle>
            <a:lvl1pPr marL="0" indent="0" algn="l">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91478" y="1524001"/>
            <a:ext cx="5810738" cy="122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785" y="1524001"/>
            <a:ext cx="5812693" cy="122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191476" y="471102"/>
            <a:ext cx="9116646" cy="276999"/>
          </a:xfrm>
        </p:spPr>
        <p:txBody>
          <a:bodyPr/>
          <a:lstStyle/>
          <a:p>
            <a:r>
              <a:rPr lang="en-US" dirty="0"/>
              <a:t>Click to edit Master title style</a:t>
            </a:r>
          </a:p>
        </p:txBody>
      </p:sp>
    </p:spTree>
    <p:extLst>
      <p:ext uri="{BB962C8B-B14F-4D97-AF65-F5344CB8AC3E}">
        <p14:creationId xmlns:p14="http://schemas.microsoft.com/office/powerpoint/2010/main" val="100736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104781"/>
      </p:ext>
    </p:extLst>
  </p:cSld>
  <p:clrMap bg1="lt1" tx1="dk1" bg2="lt2" tx2="dk2" accent1="accent1" accent2="accent2" accent3="accent3" accent4="accent4" accent5="accent5" accent6="accent6" hlink="hlink" folHlink="folHlink"/>
  <p:txStyles>
    <p:titleStyle>
      <a:lvl1pPr algn="ctr" defTabSz="1219170" rtl="0" eaLnBrk="1" latinLnBrk="0" hangingPunct="1">
        <a:lnSpc>
          <a:spcPct val="86000"/>
        </a:lnSpc>
        <a:spcBef>
          <a:spcPct val="0"/>
        </a:spcBef>
        <a:buNone/>
        <a:defRPr sz="2800" kern="800" spc="-53">
          <a:solidFill>
            <a:srgbClr val="005498"/>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59" y="279961"/>
            <a:ext cx="11587697"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35359" y="1219200"/>
            <a:ext cx="11587697" cy="4917901"/>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p>
        </p:txBody>
      </p:sp>
      <p:pic>
        <p:nvPicPr>
          <p:cNvPr id="29" name="Picture 2"/>
          <p:cNvPicPr>
            <a:picLocks noChangeAspect="1" noChangeArrowheads="1"/>
          </p:cNvPicPr>
          <p:nvPr userDrawn="1"/>
        </p:nvPicPr>
        <p:blipFill>
          <a:blip r:embed="rId60"/>
          <a:srcRect/>
          <a:stretch/>
        </p:blipFill>
        <p:spPr bwMode="auto">
          <a:xfrm>
            <a:off x="10144208" y="329782"/>
            <a:ext cx="1776021" cy="65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6" r:id="rId58"/>
  </p:sldLayoutIdLst>
  <p:txStyles>
    <p:titleStyle>
      <a:lvl1pPr algn="l" defTabSz="1219170" rtl="0" eaLnBrk="1" latinLnBrk="0" hangingPunct="1">
        <a:lnSpc>
          <a:spcPct val="86000"/>
        </a:lnSpc>
        <a:spcBef>
          <a:spcPct val="0"/>
        </a:spcBef>
        <a:buNone/>
        <a:defRPr sz="2800" kern="800" spc="-53">
          <a:solidFill>
            <a:srgbClr val="0E26DE"/>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rgbClr val="1D1D1B"/>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rgbClr val="1D1D1B"/>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rgbClr val="1D1D1B"/>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rgbClr val="1D1D1B"/>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rgbClr val="1D1D1B"/>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8"/>
            <a:ext cx="10363200" cy="1470025"/>
          </a:xfrm>
        </p:spPr>
        <p:txBody>
          <a:bodyPr>
            <a:normAutofit/>
          </a:bodyPr>
          <a:lstStyle/>
          <a:p>
            <a:pPr>
              <a:tabLst>
                <a:tab pos="2397125" algn="l"/>
              </a:tabLst>
            </a:pPr>
            <a:r>
              <a:rPr lang="en-US" sz="6000">
                <a:solidFill>
                  <a:srgbClr val="0E26DE"/>
                </a:solidFill>
              </a:rPr>
              <a:t>Investor Presentation</a:t>
            </a:r>
            <a:endParaRPr lang="en-US" sz="6000" b="1" dirty="0">
              <a:solidFill>
                <a:srgbClr val="1D1D1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658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0"/>
          <p:cNvSpPr txBox="1">
            <a:spLocks noChangeArrowheads="1"/>
          </p:cNvSpPr>
          <p:nvPr/>
        </p:nvSpPr>
        <p:spPr bwMode="auto">
          <a:xfrm>
            <a:off x="335358" y="1218801"/>
            <a:ext cx="5760642"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OVERVIEW</a:t>
            </a:r>
            <a:endPar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40"/>
          <p:cNvSpPr txBox="1">
            <a:spLocks noChangeArrowheads="1"/>
          </p:cNvSpPr>
          <p:nvPr/>
        </p:nvSpPr>
        <p:spPr bwMode="auto">
          <a:xfrm>
            <a:off x="6141974" y="1218901"/>
            <a:ext cx="5760642"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STAGE WISE LOANS</a:t>
            </a:r>
          </a:p>
        </p:txBody>
      </p:sp>
      <p:sp>
        <p:nvSpPr>
          <p:cNvPr id="8" name="Rectangle 7"/>
          <p:cNvSpPr/>
          <p:nvPr/>
        </p:nvSpPr>
        <p:spPr>
          <a:xfrm>
            <a:off x="335358" y="1653895"/>
            <a:ext cx="5444439" cy="1875960"/>
          </a:xfrm>
          <a:prstGeom prst="rect">
            <a:avLst/>
          </a:prstGeom>
          <a:noFill/>
          <a:ln>
            <a:noFill/>
          </a:ln>
          <a:effectLst/>
        </p:spPr>
        <p:txBody>
          <a:bodyPr wrap="square" lIns="0" tIns="0" rIns="0" bIns="0" anchor="t" anchorCtr="0">
            <a:noAutofit/>
          </a:bodyPr>
          <a:lstStyle/>
          <a:p>
            <a:pPr marL="171450" indent="-171450" fontAlgn="auto">
              <a:spcBef>
                <a:spcPts val="400"/>
              </a:spcBef>
              <a:spcAft>
                <a:spcPts val="400"/>
              </a:spcAft>
              <a:buClr>
                <a:srgbClr val="0E26DE"/>
              </a:buClr>
              <a:buFont typeface="Arial" panose="020B0604020202020204" pitchFamily="34" charset="0"/>
              <a:buChar char="•"/>
              <a:defRPr/>
            </a:pPr>
            <a:r>
              <a:rPr lang="en-US" sz="1200" i="0" kern="0" dirty="0">
                <a:solidFill>
                  <a:schemeClr val="tx1"/>
                </a:solidFill>
                <a:latin typeface="+mj-lt"/>
                <a:cs typeface="Arial" pitchFamily="34" charset="0"/>
              </a:rPr>
              <a:t>During H1 2022, the Bank witnessed a growth in loan book of 5.7% compared to year end 2021. </a:t>
            </a:r>
          </a:p>
          <a:p>
            <a:pPr marL="171450" indent="-171450" fontAlgn="auto">
              <a:spcBef>
                <a:spcPts val="400"/>
              </a:spcBef>
              <a:spcAft>
                <a:spcPts val="400"/>
              </a:spcAft>
              <a:buClr>
                <a:srgbClr val="0E26DE"/>
              </a:buClr>
              <a:buFont typeface="Arial" panose="020B0604020202020204" pitchFamily="34" charset="0"/>
              <a:buChar char="•"/>
              <a:defRPr/>
            </a:pPr>
            <a:r>
              <a:rPr lang="en-US" sz="1200" i="0" kern="0" dirty="0">
                <a:solidFill>
                  <a:schemeClr val="tx1"/>
                </a:solidFill>
                <a:latin typeface="+mj-lt"/>
                <a:cs typeface="Arial" pitchFamily="34" charset="0"/>
              </a:rPr>
              <a:t>The Bank has diversified portfolio of loans/financing activities across economic sectors through both conventional and Islamic banking. </a:t>
            </a:r>
          </a:p>
          <a:p>
            <a:pPr marL="171450" indent="-171450" fontAlgn="auto">
              <a:spcBef>
                <a:spcPts val="400"/>
              </a:spcBef>
              <a:spcAft>
                <a:spcPts val="400"/>
              </a:spcAft>
              <a:buClr>
                <a:srgbClr val="0E26DE"/>
              </a:buClr>
              <a:buFont typeface="Arial" panose="020B0604020202020204" pitchFamily="34" charset="0"/>
              <a:buChar char="•"/>
              <a:defRPr/>
            </a:pPr>
            <a:r>
              <a:rPr lang="en-US" sz="1200" i="0" kern="0" dirty="0">
                <a:solidFill>
                  <a:schemeClr val="tx1"/>
                </a:solidFill>
                <a:latin typeface="+mj-lt"/>
                <a:cs typeface="Arial" pitchFamily="34" charset="0"/>
              </a:rPr>
              <a:t>Continuous efforts on asset quality management has kept NPLs at similar levels. With the increase in gross loan book, the NPL ratio has remained the same at 5.3% in H1 2022 compared to 2021. </a:t>
            </a:r>
            <a:endParaRPr lang="en-US" sz="1200" i="0" kern="0" dirty="0">
              <a:solidFill>
                <a:srgbClr val="FF0000"/>
              </a:solidFill>
              <a:latin typeface="+mj-lt"/>
              <a:cs typeface="Arial" pitchFamily="34" charset="0"/>
            </a:endParaRPr>
          </a:p>
          <a:p>
            <a:pPr marL="171450" indent="-171450" fontAlgn="auto">
              <a:spcBef>
                <a:spcPts val="400"/>
              </a:spcBef>
              <a:spcAft>
                <a:spcPts val="400"/>
              </a:spcAft>
              <a:buClr>
                <a:srgbClr val="0E26DE"/>
              </a:buClr>
              <a:buFont typeface="Arial" panose="020B0604020202020204" pitchFamily="34" charset="0"/>
              <a:buChar char="•"/>
              <a:defRPr/>
            </a:pPr>
            <a:r>
              <a:rPr lang="en-US" sz="1200" i="0" kern="0" dirty="0">
                <a:solidFill>
                  <a:schemeClr val="tx1"/>
                </a:solidFill>
                <a:latin typeface="+mj-lt"/>
                <a:cs typeface="Arial" pitchFamily="34" charset="0"/>
              </a:rPr>
              <a:t>The provision coverage is at 90.9% with the total coverage ratio of 4.9%. </a:t>
            </a:r>
          </a:p>
        </p:txBody>
      </p:sp>
      <p:graphicFrame>
        <p:nvGraphicFramePr>
          <p:cNvPr id="9" name="Chart 8"/>
          <p:cNvGraphicFramePr>
            <a:graphicFrameLocks/>
          </p:cNvGraphicFramePr>
          <p:nvPr>
            <p:extLst>
              <p:ext uri="{D42A27DB-BD31-4B8C-83A1-F6EECF244321}">
                <p14:modId xmlns:p14="http://schemas.microsoft.com/office/powerpoint/2010/main" val="877590440"/>
              </p:ext>
            </p:extLst>
          </p:nvPr>
        </p:nvGraphicFramePr>
        <p:xfrm>
          <a:off x="5647649" y="1482314"/>
          <a:ext cx="6821056" cy="20801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637027649"/>
              </p:ext>
            </p:extLst>
          </p:nvPr>
        </p:nvGraphicFramePr>
        <p:xfrm>
          <a:off x="4373118" y="4076736"/>
          <a:ext cx="3224856" cy="234904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Box 40"/>
          <p:cNvSpPr txBox="1">
            <a:spLocks noChangeArrowheads="1"/>
          </p:cNvSpPr>
          <p:nvPr/>
        </p:nvSpPr>
        <p:spPr bwMode="auto">
          <a:xfrm>
            <a:off x="4128343" y="3666947"/>
            <a:ext cx="3820335"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IMPAIRED ASSETS AND PROVISIONING</a:t>
            </a:r>
          </a:p>
        </p:txBody>
      </p:sp>
      <p:sp>
        <p:nvSpPr>
          <p:cNvPr id="12" name="Text Box 40"/>
          <p:cNvSpPr txBox="1">
            <a:spLocks noChangeArrowheads="1"/>
          </p:cNvSpPr>
          <p:nvPr/>
        </p:nvSpPr>
        <p:spPr bwMode="auto">
          <a:xfrm>
            <a:off x="348369" y="3662994"/>
            <a:ext cx="3629996"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GROSS LOANS – SECTOR BREAKUP (H1 2022)</a:t>
            </a:r>
          </a:p>
        </p:txBody>
      </p:sp>
      <p:sp>
        <p:nvSpPr>
          <p:cNvPr id="13" name="Text Box 40"/>
          <p:cNvSpPr txBox="1">
            <a:spLocks noChangeArrowheads="1"/>
          </p:cNvSpPr>
          <p:nvPr/>
        </p:nvSpPr>
        <p:spPr bwMode="auto">
          <a:xfrm>
            <a:off x="8061353" y="3666947"/>
            <a:ext cx="3783030"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sz="11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LOSS PROVISION HELD AS % OF TOTAL LOANS</a:t>
            </a:r>
          </a:p>
        </p:txBody>
      </p:sp>
      <p:graphicFrame>
        <p:nvGraphicFramePr>
          <p:cNvPr id="14" name="Chart 13"/>
          <p:cNvGraphicFramePr>
            <a:graphicFrameLocks/>
          </p:cNvGraphicFramePr>
          <p:nvPr>
            <p:extLst>
              <p:ext uri="{D42A27DB-BD31-4B8C-83A1-F6EECF244321}">
                <p14:modId xmlns:p14="http://schemas.microsoft.com/office/powerpoint/2010/main" val="2879611169"/>
              </p:ext>
            </p:extLst>
          </p:nvPr>
        </p:nvGraphicFramePr>
        <p:xfrm>
          <a:off x="7984261" y="4010040"/>
          <a:ext cx="3860122" cy="2451252"/>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p:cNvCxnSpPr/>
          <p:nvPr/>
        </p:nvCxnSpPr>
        <p:spPr bwMode="auto">
          <a:xfrm flipV="1">
            <a:off x="11100556" y="4162440"/>
            <a:ext cx="0" cy="1682044"/>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16" name="Straight Connector 15"/>
          <p:cNvCxnSpPr/>
          <p:nvPr/>
        </p:nvCxnSpPr>
        <p:spPr bwMode="auto">
          <a:xfrm flipV="1">
            <a:off x="6755792" y="4151432"/>
            <a:ext cx="0" cy="1682044"/>
          </a:xfrm>
          <a:prstGeom prst="line">
            <a:avLst/>
          </a:prstGeom>
          <a:solidFill>
            <a:schemeClr val="accent1"/>
          </a:solidFill>
          <a:ln w="9525" cap="flat" cmpd="sng" algn="ctr">
            <a:solidFill>
              <a:schemeClr val="tx1"/>
            </a:solidFill>
            <a:prstDash val="lgDash"/>
            <a:round/>
            <a:headEnd type="none" w="med" len="med"/>
            <a:tailEnd type="none" w="med" len="med"/>
          </a:ln>
          <a:effectLst/>
        </p:spPr>
      </p:cxnSp>
      <p:graphicFrame>
        <p:nvGraphicFramePr>
          <p:cNvPr id="17" name="Chart 16">
            <a:extLst>
              <a:ext uri="{FF2B5EF4-FFF2-40B4-BE49-F238E27FC236}">
                <a16:creationId xmlns=""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732935440"/>
              </p:ext>
            </p:extLst>
          </p:nvPr>
        </p:nvGraphicFramePr>
        <p:xfrm>
          <a:off x="299356" y="4038724"/>
          <a:ext cx="3930569" cy="2622971"/>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 xmlns:a16="http://schemas.microsoft.com/office/drawing/2014/main" id="{16AFBC1D-6977-D1EC-4524-8E8BDA3F1F5B}"/>
              </a:ext>
            </a:extLst>
          </p:cNvPr>
          <p:cNvSpPr>
            <a:spLocks noGrp="1"/>
          </p:cNvSpPr>
          <p:nvPr>
            <p:ph type="title"/>
          </p:nvPr>
        </p:nvSpPr>
        <p:spPr/>
        <p:txBody>
          <a:bodyPr/>
          <a:lstStyle/>
          <a:p>
            <a:r>
              <a:rPr lang="en-US" dirty="0"/>
              <a:t>Asset Quality</a:t>
            </a:r>
            <a:endParaRPr lang="en-US" dirty="0"/>
          </a:p>
        </p:txBody>
      </p:sp>
      <p:sp>
        <p:nvSpPr>
          <p:cNvPr id="21" name="Rectangle 20">
            <a:extLst>
              <a:ext uri="{FF2B5EF4-FFF2-40B4-BE49-F238E27FC236}">
                <a16:creationId xmlns="" xmlns:a16="http://schemas.microsoft.com/office/drawing/2014/main" id="{66B3E1C1-EE0B-4C54-5DED-C67CB16F8942}"/>
              </a:ext>
            </a:extLst>
          </p:cNvPr>
          <p:cNvSpPr/>
          <p:nvPr/>
        </p:nvSpPr>
        <p:spPr>
          <a:xfrm>
            <a:off x="6298242" y="1541693"/>
            <a:ext cx="1058972" cy="123111"/>
          </a:xfrm>
          <a:prstGeom prst="rect">
            <a:avLst/>
          </a:prstGeom>
          <a:noFill/>
          <a:ln>
            <a:noFill/>
          </a:ln>
          <a:effectLst/>
        </p:spPr>
        <p:txBody>
          <a:bodyPr wrap="square" lIns="0" tIns="0" rIns="0" bIns="0" anchor="ctr" anchorCtr="0">
            <a:spAutoFit/>
          </a:bodyPr>
          <a:lstStyle/>
          <a:p>
            <a:pPr>
              <a:spcBef>
                <a:spcPts val="400"/>
              </a:spcBef>
              <a:spcAft>
                <a:spcPts val="400"/>
              </a:spcAft>
              <a:defRPr/>
            </a:pPr>
            <a:r>
              <a:rPr lang="en-US" sz="800" b="1" kern="0" dirty="0">
                <a:solidFill>
                  <a:srgbClr val="0E26DE"/>
                </a:solidFill>
                <a:latin typeface="Open Sans" panose="020B0606030504020204" pitchFamily="34" charset="0"/>
                <a:ea typeface="Open Sans" panose="020B0606030504020204" pitchFamily="34" charset="0"/>
                <a:cs typeface="Open Sans" panose="020B0606030504020204" pitchFamily="34" charset="0"/>
              </a:rPr>
              <a:t>USD million</a:t>
            </a:r>
          </a:p>
        </p:txBody>
      </p:sp>
    </p:spTree>
    <p:extLst>
      <p:ext uri="{BB962C8B-B14F-4D97-AF65-F5344CB8AC3E}">
        <p14:creationId xmlns:p14="http://schemas.microsoft.com/office/powerpoint/2010/main" val="13988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Capitalization, Funding and Liquidity</a:t>
            </a:r>
          </a:p>
        </p:txBody>
      </p:sp>
      <p:sp>
        <p:nvSpPr>
          <p:cNvPr id="5" name="Text Box 40"/>
          <p:cNvSpPr txBox="1">
            <a:spLocks noChangeArrowheads="1"/>
          </p:cNvSpPr>
          <p:nvPr/>
        </p:nvSpPr>
        <p:spPr bwMode="auto">
          <a:xfrm>
            <a:off x="335358" y="1247158"/>
            <a:ext cx="5684141"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6" name="Text Box 40"/>
          <p:cNvSpPr txBox="1">
            <a:spLocks noChangeArrowheads="1"/>
          </p:cNvSpPr>
          <p:nvPr/>
        </p:nvSpPr>
        <p:spPr bwMode="auto">
          <a:xfrm>
            <a:off x="6172500" y="1251349"/>
            <a:ext cx="5863927"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Funding Mix</a:t>
            </a:r>
          </a:p>
        </p:txBody>
      </p:sp>
      <p:graphicFrame>
        <p:nvGraphicFramePr>
          <p:cNvPr id="8" name="Chart 7"/>
          <p:cNvGraphicFramePr/>
          <p:nvPr>
            <p:extLst>
              <p:ext uri="{D42A27DB-BD31-4B8C-83A1-F6EECF244321}">
                <p14:modId xmlns:p14="http://schemas.microsoft.com/office/powerpoint/2010/main" val="721749184"/>
              </p:ext>
            </p:extLst>
          </p:nvPr>
        </p:nvGraphicFramePr>
        <p:xfrm>
          <a:off x="6749881" y="1539716"/>
          <a:ext cx="2987717" cy="223162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38881" y="1596529"/>
            <a:ext cx="5477096" cy="2160875"/>
          </a:xfrm>
          <a:prstGeom prst="rect">
            <a:avLst/>
          </a:prstGeom>
          <a:noFill/>
          <a:ln>
            <a:noFill/>
          </a:ln>
          <a:effectLst/>
        </p:spPr>
        <p:txBody>
          <a:bodyPr wrap="square" lIns="0" tIns="0" rIns="0" bIns="0" anchor="t" anchorCtr="0">
            <a:noAutofit/>
          </a:bodyPr>
          <a:lstStyle/>
          <a:p>
            <a:pPr marL="171450" indent="-171450" fontAlgn="auto">
              <a:spcBef>
                <a:spcPts val="400"/>
              </a:spcBef>
              <a:spcAft>
                <a:spcPts val="400"/>
              </a:spcAft>
              <a:buClr>
                <a:srgbClr val="0E26DE"/>
              </a:buClr>
              <a:buFont typeface="Wingdings" panose="05000000000000000000" pitchFamily="2" charset="2"/>
              <a:buChar char="§"/>
              <a:defRPr/>
            </a:pPr>
            <a:r>
              <a:rPr lang="en-US" sz="1100" i="0" kern="0" dirty="0">
                <a:solidFill>
                  <a:schemeClr val="tx1"/>
                </a:solidFill>
                <a:latin typeface="+mj-lt"/>
                <a:cs typeface="Arial" pitchFamily="34" charset="0"/>
              </a:rPr>
              <a:t>Low cost deposits (65.6% of total deposits) from wholesale and retail has contributed to stability of banks’ deposit base as well as stronger NIMs.</a:t>
            </a:r>
          </a:p>
          <a:p>
            <a:pPr marL="171450" indent="-171450" fontAlgn="auto">
              <a:spcBef>
                <a:spcPts val="400"/>
              </a:spcBef>
              <a:spcAft>
                <a:spcPts val="400"/>
              </a:spcAft>
              <a:buClr>
                <a:srgbClr val="0E26DE"/>
              </a:buClr>
              <a:buFont typeface="Wingdings" panose="05000000000000000000" pitchFamily="2" charset="2"/>
              <a:buChar char="§"/>
              <a:defRPr/>
            </a:pPr>
            <a:r>
              <a:rPr lang="en-US" sz="1100" i="0" kern="0" dirty="0">
                <a:solidFill>
                  <a:schemeClr val="tx1"/>
                </a:solidFill>
                <a:latin typeface="+mj-lt"/>
                <a:cs typeface="Arial" pitchFamily="34" charset="0"/>
              </a:rPr>
              <a:t>Strong liquidity with liquid asset ratio representing  18.7% of total assets and a  high liquidity coverage ratio of 151.77% (June 2022) </a:t>
            </a:r>
          </a:p>
          <a:p>
            <a:pPr marL="171450" indent="-171450" fontAlgn="auto">
              <a:spcBef>
                <a:spcPts val="400"/>
              </a:spcBef>
              <a:spcAft>
                <a:spcPts val="400"/>
              </a:spcAft>
              <a:buClr>
                <a:srgbClr val="0E26DE"/>
              </a:buClr>
              <a:buFont typeface="Wingdings" panose="05000000000000000000" pitchFamily="2" charset="2"/>
              <a:buChar char="§"/>
              <a:defRPr/>
            </a:pPr>
            <a:r>
              <a:rPr lang="en-US" sz="1100" i="0" kern="0" dirty="0">
                <a:solidFill>
                  <a:schemeClr val="tx1"/>
                </a:solidFill>
                <a:latin typeface="+mj-lt"/>
                <a:cs typeface="Arial" pitchFamily="34" charset="0"/>
              </a:rPr>
              <a:t>Capitalization levels of 15.3% (June 2022) vs. minimum total capital adequacy ratio of 12.25% (Central Bank of Oman guidelines) leaves a capital buffer of 3.05%. </a:t>
            </a:r>
          </a:p>
          <a:p>
            <a:pPr marL="171450" indent="-171450" fontAlgn="auto">
              <a:spcBef>
                <a:spcPts val="400"/>
              </a:spcBef>
              <a:spcAft>
                <a:spcPts val="400"/>
              </a:spcAft>
              <a:buClr>
                <a:srgbClr val="0E26DE"/>
              </a:buClr>
              <a:buFont typeface="Wingdings" panose="05000000000000000000" pitchFamily="2" charset="2"/>
              <a:buChar char="§"/>
              <a:defRPr/>
            </a:pPr>
            <a:r>
              <a:rPr lang="en-US" sz="1100" i="0" kern="0" dirty="0">
                <a:solidFill>
                  <a:schemeClr val="tx1"/>
                </a:solidFill>
                <a:latin typeface="+mj-lt"/>
                <a:cs typeface="Arial" pitchFamily="34" charset="0"/>
              </a:rPr>
              <a:t>The Bank’s CET1 ratio at 11.6% is above the regulatory minimum by 3.35%. </a:t>
            </a:r>
          </a:p>
          <a:p>
            <a:pPr marL="171450" indent="-171450" fontAlgn="auto">
              <a:spcBef>
                <a:spcPts val="400"/>
              </a:spcBef>
              <a:spcAft>
                <a:spcPts val="400"/>
              </a:spcAft>
              <a:buClr>
                <a:srgbClr val="0E26DE"/>
              </a:buClr>
              <a:buFont typeface="Wingdings" panose="05000000000000000000" pitchFamily="2" charset="2"/>
              <a:buChar char="§"/>
              <a:defRPr/>
            </a:pPr>
            <a:r>
              <a:rPr lang="en-US" sz="1100" i="0" kern="0" dirty="0">
                <a:solidFill>
                  <a:schemeClr val="tx1"/>
                </a:solidFill>
                <a:latin typeface="+mj-lt"/>
                <a:cs typeface="Arial" pitchFamily="34" charset="0"/>
              </a:rPr>
              <a:t>In 2021, Bank issued perpetual capital of USD 300 million and called back the AT1 issued in 2015. Bank also has outstanding senior unsecured bond under MTN program for USD 500 million maturing in Sep 2023. </a:t>
            </a:r>
          </a:p>
        </p:txBody>
      </p:sp>
      <p:pic>
        <p:nvPicPr>
          <p:cNvPr id="11" name="Picture 10"/>
          <p:cNvPicPr>
            <a:picLocks noChangeAspect="1"/>
          </p:cNvPicPr>
          <p:nvPr/>
        </p:nvPicPr>
        <p:blipFill>
          <a:blip r:embed="rId3"/>
          <a:stretch>
            <a:fillRect/>
          </a:stretch>
        </p:blipFill>
        <p:spPr>
          <a:xfrm>
            <a:off x="9818542" y="1689376"/>
            <a:ext cx="1981372" cy="1944793"/>
          </a:xfrm>
          <a:prstGeom prst="rect">
            <a:avLst/>
          </a:prstGeom>
        </p:spPr>
      </p:pic>
      <p:cxnSp>
        <p:nvCxnSpPr>
          <p:cNvPr id="12" name="Straight Connector 11"/>
          <p:cNvCxnSpPr/>
          <p:nvPr/>
        </p:nvCxnSpPr>
        <p:spPr bwMode="auto">
          <a:xfrm flipV="1">
            <a:off x="7884367" y="2110681"/>
            <a:ext cx="544925" cy="98281"/>
          </a:xfrm>
          <a:prstGeom prst="line">
            <a:avLst/>
          </a:prstGeom>
          <a:solidFill>
            <a:schemeClr val="accent1"/>
          </a:solidFill>
          <a:ln w="9525" cap="flat" cmpd="sng" algn="ctr">
            <a:solidFill>
              <a:schemeClr val="tx1">
                <a:lumMod val="50000"/>
              </a:schemeClr>
            </a:solidFill>
            <a:prstDash val="dash"/>
            <a:round/>
            <a:headEnd type="none" w="med" len="med"/>
            <a:tailEnd type="none" w="med" len="med"/>
          </a:ln>
          <a:effectLst/>
        </p:spPr>
      </p:cxnSp>
      <p:cxnSp>
        <p:nvCxnSpPr>
          <p:cNvPr id="13" name="Straight Connector 12"/>
          <p:cNvCxnSpPr/>
          <p:nvPr/>
        </p:nvCxnSpPr>
        <p:spPr bwMode="auto">
          <a:xfrm>
            <a:off x="7884367" y="3179346"/>
            <a:ext cx="602731" cy="106991"/>
          </a:xfrm>
          <a:prstGeom prst="line">
            <a:avLst/>
          </a:prstGeom>
          <a:solidFill>
            <a:schemeClr val="accent1"/>
          </a:solidFill>
          <a:ln w="9525" cap="flat" cmpd="sng" algn="ctr">
            <a:solidFill>
              <a:schemeClr val="tx1">
                <a:lumMod val="50000"/>
              </a:schemeClr>
            </a:solidFill>
            <a:prstDash val="dash"/>
            <a:round/>
            <a:headEnd type="none" w="med" len="med"/>
            <a:tailEnd type="none" w="med" len="med"/>
          </a:ln>
          <a:effectLst/>
        </p:spPr>
      </p:cxnSp>
      <p:sp>
        <p:nvSpPr>
          <p:cNvPr id="14" name="Text Box 40"/>
          <p:cNvSpPr txBox="1">
            <a:spLocks noChangeArrowheads="1"/>
          </p:cNvSpPr>
          <p:nvPr/>
        </p:nvSpPr>
        <p:spPr bwMode="auto">
          <a:xfrm>
            <a:off x="335359" y="4021996"/>
            <a:ext cx="5684140"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Liquid Assets</a:t>
            </a:r>
          </a:p>
        </p:txBody>
      </p:sp>
      <p:sp>
        <p:nvSpPr>
          <p:cNvPr id="15" name="Text Box 40"/>
          <p:cNvSpPr txBox="1">
            <a:spLocks noChangeArrowheads="1"/>
          </p:cNvSpPr>
          <p:nvPr/>
        </p:nvSpPr>
        <p:spPr bwMode="auto">
          <a:xfrm>
            <a:off x="6172499" y="4021996"/>
            <a:ext cx="5863925"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Capitalization</a:t>
            </a:r>
          </a:p>
        </p:txBody>
      </p:sp>
      <p:graphicFrame>
        <p:nvGraphicFramePr>
          <p:cNvPr id="16" name="Chart 15"/>
          <p:cNvGraphicFramePr/>
          <p:nvPr>
            <p:extLst>
              <p:ext uri="{D42A27DB-BD31-4B8C-83A1-F6EECF244321}">
                <p14:modId xmlns:p14="http://schemas.microsoft.com/office/powerpoint/2010/main" val="1841965042"/>
              </p:ext>
            </p:extLst>
          </p:nvPr>
        </p:nvGraphicFramePr>
        <p:xfrm>
          <a:off x="335359" y="4316044"/>
          <a:ext cx="5684140" cy="22316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4259984708"/>
              </p:ext>
            </p:extLst>
          </p:nvPr>
        </p:nvGraphicFramePr>
        <p:xfrm>
          <a:off x="6172500" y="4296316"/>
          <a:ext cx="5863923" cy="2231622"/>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a:extLst>
              <a:ext uri="{FF2B5EF4-FFF2-40B4-BE49-F238E27FC236}">
                <a16:creationId xmlns="" xmlns:a16="http://schemas.microsoft.com/office/drawing/2014/main" id="{C3FF36D6-8F00-41EC-1CD0-2F67C2EEEFDC}"/>
              </a:ext>
            </a:extLst>
          </p:cNvPr>
          <p:cNvSpPr/>
          <p:nvPr/>
        </p:nvSpPr>
        <p:spPr>
          <a:xfrm>
            <a:off x="6220395" y="1591658"/>
            <a:ext cx="1058972" cy="123111"/>
          </a:xfrm>
          <a:prstGeom prst="rect">
            <a:avLst/>
          </a:prstGeom>
          <a:noFill/>
          <a:ln>
            <a:noFill/>
          </a:ln>
          <a:effectLst/>
        </p:spPr>
        <p:txBody>
          <a:bodyPr wrap="square" lIns="0" tIns="0" rIns="0" bIns="0" anchor="ctr" anchorCtr="0">
            <a:spAutoFit/>
          </a:bodyPr>
          <a:lstStyle/>
          <a:p>
            <a:pPr>
              <a:spcBef>
                <a:spcPts val="400"/>
              </a:spcBef>
              <a:spcAft>
                <a:spcPts val="400"/>
              </a:spcAft>
              <a:defRPr/>
            </a:pPr>
            <a:r>
              <a:rPr lang="en-US" sz="800" b="1" kern="0" dirty="0">
                <a:solidFill>
                  <a:srgbClr val="0E26DE"/>
                </a:solidFill>
                <a:latin typeface="Open Sans" panose="020B0606030504020204" pitchFamily="34" charset="0"/>
                <a:ea typeface="Open Sans" panose="020B0606030504020204" pitchFamily="34" charset="0"/>
                <a:cs typeface="Open Sans" panose="020B0606030504020204" pitchFamily="34" charset="0"/>
              </a:rPr>
              <a:t>USD million</a:t>
            </a:r>
          </a:p>
        </p:txBody>
      </p:sp>
      <p:sp>
        <p:nvSpPr>
          <p:cNvPr id="20" name="Rectangle 19">
            <a:extLst>
              <a:ext uri="{FF2B5EF4-FFF2-40B4-BE49-F238E27FC236}">
                <a16:creationId xmlns="" xmlns:a16="http://schemas.microsoft.com/office/drawing/2014/main" id="{43A88A99-FC25-FDDA-458F-204F599A6493}"/>
              </a:ext>
            </a:extLst>
          </p:cNvPr>
          <p:cNvSpPr/>
          <p:nvPr/>
        </p:nvSpPr>
        <p:spPr>
          <a:xfrm>
            <a:off x="335359" y="4316044"/>
            <a:ext cx="1058972" cy="123111"/>
          </a:xfrm>
          <a:prstGeom prst="rect">
            <a:avLst/>
          </a:prstGeom>
          <a:noFill/>
          <a:ln>
            <a:noFill/>
          </a:ln>
          <a:effectLst/>
        </p:spPr>
        <p:txBody>
          <a:bodyPr wrap="square" lIns="0" tIns="0" rIns="0" bIns="0" anchor="ctr" anchorCtr="0">
            <a:spAutoFit/>
          </a:bodyPr>
          <a:lstStyle/>
          <a:p>
            <a:pPr>
              <a:spcBef>
                <a:spcPts val="400"/>
              </a:spcBef>
              <a:spcAft>
                <a:spcPts val="400"/>
              </a:spcAft>
              <a:defRPr/>
            </a:pPr>
            <a:r>
              <a:rPr lang="en-US" sz="800" b="1" kern="0" dirty="0">
                <a:solidFill>
                  <a:srgbClr val="0E26DE"/>
                </a:solidFill>
                <a:latin typeface="Open Sans" panose="020B0606030504020204" pitchFamily="34" charset="0"/>
                <a:ea typeface="Open Sans" panose="020B0606030504020204" pitchFamily="34" charset="0"/>
                <a:cs typeface="Open Sans" panose="020B0606030504020204" pitchFamily="34" charset="0"/>
              </a:rPr>
              <a:t>USD million</a:t>
            </a:r>
          </a:p>
        </p:txBody>
      </p:sp>
    </p:spTree>
    <p:extLst>
      <p:ext uri="{BB962C8B-B14F-4D97-AF65-F5344CB8AC3E}">
        <p14:creationId xmlns:p14="http://schemas.microsoft.com/office/powerpoint/2010/main" val="23951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Balance Sheet</a:t>
            </a:r>
          </a:p>
        </p:txBody>
      </p:sp>
      <p:graphicFrame>
        <p:nvGraphicFramePr>
          <p:cNvPr id="5" name="Table 4"/>
          <p:cNvGraphicFramePr>
            <a:graphicFrameLocks noGrp="1"/>
          </p:cNvGraphicFramePr>
          <p:nvPr>
            <p:extLst>
              <p:ext uri="{D42A27DB-BD31-4B8C-83A1-F6EECF244321}">
                <p14:modId xmlns:p14="http://schemas.microsoft.com/office/powerpoint/2010/main" val="3203344735"/>
              </p:ext>
            </p:extLst>
          </p:nvPr>
        </p:nvGraphicFramePr>
        <p:xfrm>
          <a:off x="335359" y="1097522"/>
          <a:ext cx="11587698" cy="5542935"/>
        </p:xfrm>
        <a:graphic>
          <a:graphicData uri="http://schemas.openxmlformats.org/drawingml/2006/table">
            <a:tbl>
              <a:tblPr firstRow="1" firstCol="1" bandRow="1">
                <a:tableStyleId>{21E4AEA4-8DFA-4A89-87EB-49C32662AFE0}</a:tableStyleId>
              </a:tblPr>
              <a:tblGrid>
                <a:gridCol w="4412535">
                  <a:extLst>
                    <a:ext uri="{9D8B030D-6E8A-4147-A177-3AD203B41FA5}">
                      <a16:colId xmlns="" xmlns:a16="http://schemas.microsoft.com/office/drawing/2014/main" val="20000"/>
                    </a:ext>
                  </a:extLst>
                </a:gridCol>
                <a:gridCol w="2206296">
                  <a:extLst>
                    <a:ext uri="{9D8B030D-6E8A-4147-A177-3AD203B41FA5}">
                      <a16:colId xmlns="" xmlns:a16="http://schemas.microsoft.com/office/drawing/2014/main" val="20001"/>
                    </a:ext>
                  </a:extLst>
                </a:gridCol>
                <a:gridCol w="1631693">
                  <a:extLst>
                    <a:ext uri="{9D8B030D-6E8A-4147-A177-3AD203B41FA5}">
                      <a16:colId xmlns="" xmlns:a16="http://schemas.microsoft.com/office/drawing/2014/main" val="20002"/>
                    </a:ext>
                  </a:extLst>
                </a:gridCol>
                <a:gridCol w="1668587">
                  <a:extLst>
                    <a:ext uri="{9D8B030D-6E8A-4147-A177-3AD203B41FA5}">
                      <a16:colId xmlns="" xmlns:a16="http://schemas.microsoft.com/office/drawing/2014/main" val="20003"/>
                    </a:ext>
                  </a:extLst>
                </a:gridCol>
                <a:gridCol w="1668587">
                  <a:extLst>
                    <a:ext uri="{9D8B030D-6E8A-4147-A177-3AD203B41FA5}">
                      <a16:colId xmlns="" xmlns:a16="http://schemas.microsoft.com/office/drawing/2014/main" val="20004"/>
                    </a:ext>
                  </a:extLst>
                </a:gridCol>
              </a:tblGrid>
              <a:tr h="193595">
                <a:tc>
                  <a:txBody>
                    <a:bodyPr/>
                    <a:lstStyle/>
                    <a:p>
                      <a:pPr algn="l" fontAlgn="b"/>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AMOUNT IN USD 000</a:t>
                      </a:r>
                    </a:p>
                  </a:txBody>
                  <a:tcPr marL="0" marR="0" marT="0" marB="0" anchor="ctr">
                    <a:solidFill>
                      <a:srgbClr val="0E26DE"/>
                    </a:solidFill>
                  </a:tcPr>
                </a:tc>
                <a:tc>
                  <a:txBody>
                    <a:bodyPr/>
                    <a:lstStyle/>
                    <a:p>
                      <a:pPr algn="ctr" fontAlgn="b"/>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DEC-19</a:t>
                      </a:r>
                    </a:p>
                  </a:txBody>
                  <a:tcPr marL="0" marR="0" marT="0" marB="0" anchor="ctr">
                    <a:solidFill>
                      <a:srgbClr val="0E26DE"/>
                    </a:solidFill>
                  </a:tcPr>
                </a:tc>
                <a:tc>
                  <a:txBody>
                    <a:bodyPr/>
                    <a:lstStyle/>
                    <a:p>
                      <a:pPr algn="ctr" fontAlgn="b"/>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DEC-20</a:t>
                      </a:r>
                    </a:p>
                  </a:txBody>
                  <a:tcPr marL="0" marR="0" marT="0" marB="0" anchor="ctr">
                    <a:solidFill>
                      <a:srgbClr val="0E26DE"/>
                    </a:solidFill>
                  </a:tcPr>
                </a:tc>
                <a:tc>
                  <a:txBody>
                    <a:bodyPr/>
                    <a:lstStyle/>
                    <a:p>
                      <a:pPr algn="ctr" fontAlgn="b"/>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DEC-21</a:t>
                      </a:r>
                    </a:p>
                  </a:txBody>
                  <a:tcPr marL="0" marR="0" marT="0" marB="0" anchor="ctr">
                    <a:solidFill>
                      <a:srgbClr val="0E26DE"/>
                    </a:solidFill>
                  </a:tcPr>
                </a:tc>
                <a:tc>
                  <a:txBody>
                    <a:bodyPr/>
                    <a:lstStyle/>
                    <a:p>
                      <a:pPr algn="ctr" fontAlgn="b"/>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H1-2022</a:t>
                      </a:r>
                    </a:p>
                  </a:txBody>
                  <a:tcPr marL="0" marR="0" marT="0" marB="0" anchor="ctr">
                    <a:solidFill>
                      <a:srgbClr val="0E26DE"/>
                    </a:solidFill>
                  </a:tcPr>
                </a:tc>
                <a:extLst>
                  <a:ext uri="{0D108BD9-81ED-4DB2-BD59-A6C34878D82A}">
                    <a16:rowId xmlns="" xmlns:a16="http://schemas.microsoft.com/office/drawing/2014/main" val="10000"/>
                  </a:ext>
                </a:extLst>
              </a:tr>
              <a:tr h="266984">
                <a:tc gridSpan="5">
                  <a:txBody>
                    <a:bodyPr/>
                    <a:lstStyle/>
                    <a:p>
                      <a:pPr algn="l" fontAlgn="b"/>
                      <a:r>
                        <a:rPr lang="en-GB" sz="1000" u="none" strike="noStrike" dirty="0">
                          <a:effectLst/>
                          <a:latin typeface="Open Sans" panose="020B0606030504020204" pitchFamily="34" charset="0"/>
                          <a:ea typeface="Open Sans" panose="020B0606030504020204" pitchFamily="34" charset="0"/>
                          <a:cs typeface="Open Sans" panose="020B0606030504020204" pitchFamily="34" charset="0"/>
                        </a:rPr>
                        <a:t> ASSETS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hMerge="1">
                  <a:txBody>
                    <a:bodyPr/>
                    <a:lstStyle/>
                    <a:p>
                      <a:pPr algn="ctr" fontAlgn="b"/>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GB" sz="1000" b="0" i="0" u="none" strike="noStrike" dirty="0">
                        <a:solidFill>
                          <a:schemeClr val="tx1"/>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extLst>
                  <a:ext uri="{0D108BD9-81ED-4DB2-BD59-A6C34878D82A}">
                    <a16:rowId xmlns="" xmlns:a16="http://schemas.microsoft.com/office/drawing/2014/main" val="10001"/>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Cash &amp; Central Bank </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866,940</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499,888</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799,662</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737,878 </a:t>
                      </a:r>
                    </a:p>
                  </a:txBody>
                  <a:tcPr marL="0" marR="0" marT="0" marB="0" anchor="ctr">
                    <a:solidFill>
                      <a:srgbClr val="F2F2F2"/>
                    </a:solidFill>
                  </a:tcPr>
                </a:tc>
                <a:extLst>
                  <a:ext uri="{0D108BD9-81ED-4DB2-BD59-A6C34878D82A}">
                    <a16:rowId xmlns="" xmlns:a16="http://schemas.microsoft.com/office/drawing/2014/main" val="10002"/>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Due From Banks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284,094</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246,016</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297,883</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264,901 </a:t>
                      </a:r>
                    </a:p>
                  </a:txBody>
                  <a:tcPr marL="0" marR="0" marT="0" marB="0" anchor="ctr">
                    <a:solidFill>
                      <a:srgbClr val="F2F2F2"/>
                    </a:solidFill>
                  </a:tcPr>
                </a:tc>
                <a:extLst>
                  <a:ext uri="{0D108BD9-81ED-4DB2-BD59-A6C34878D82A}">
                    <a16:rowId xmlns="" xmlns:a16="http://schemas.microsoft.com/office/drawing/2014/main" val="10003"/>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Loans &amp; Adv. (Net)</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7,276,771</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7,500,940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8,022,457</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8,469,735 </a:t>
                      </a:r>
                    </a:p>
                  </a:txBody>
                  <a:tcPr marL="0" marR="0" marT="0" marB="0" anchor="ctr">
                    <a:solidFill>
                      <a:srgbClr val="F2F2F2"/>
                    </a:solidFill>
                  </a:tcPr>
                </a:tc>
                <a:extLst>
                  <a:ext uri="{0D108BD9-81ED-4DB2-BD59-A6C34878D82A}">
                    <a16:rowId xmlns="" xmlns:a16="http://schemas.microsoft.com/office/drawing/2014/main" val="10004"/>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Investments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759,868</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888,839</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1,161,501</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1,040,883 </a:t>
                      </a:r>
                    </a:p>
                  </a:txBody>
                  <a:tcPr marL="0" marR="0" marT="0" marB="0" anchor="ctr">
                    <a:solidFill>
                      <a:srgbClr val="F2F2F2"/>
                    </a:solidFill>
                  </a:tcPr>
                </a:tc>
                <a:extLst>
                  <a:ext uri="{0D108BD9-81ED-4DB2-BD59-A6C34878D82A}">
                    <a16:rowId xmlns="" xmlns:a16="http://schemas.microsoft.com/office/drawing/2014/main" val="10005"/>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Fixed Assets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168,953</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162,514</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155,564</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151,327 </a:t>
                      </a:r>
                    </a:p>
                  </a:txBody>
                  <a:tcPr marL="0" marR="0" marT="0" marB="0" anchor="ctr">
                    <a:solidFill>
                      <a:srgbClr val="F2F2F2"/>
                    </a:solidFill>
                  </a:tcPr>
                </a:tc>
                <a:extLst>
                  <a:ext uri="{0D108BD9-81ED-4DB2-BD59-A6C34878D82A}">
                    <a16:rowId xmlns="" xmlns:a16="http://schemas.microsoft.com/office/drawing/2014/main" val="10006"/>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Other Assets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105,834</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137,260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163,107</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242,631 </a:t>
                      </a:r>
                    </a:p>
                  </a:txBody>
                  <a:tcPr marL="0" marR="0" marT="0" marB="0" anchor="ctr">
                    <a:solidFill>
                      <a:srgbClr val="F2F2F2"/>
                    </a:solidFill>
                  </a:tcPr>
                </a:tc>
                <a:extLst>
                  <a:ext uri="{0D108BD9-81ED-4DB2-BD59-A6C34878D82A}">
                    <a16:rowId xmlns="" xmlns:a16="http://schemas.microsoft.com/office/drawing/2014/main" val="10007"/>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Assets</a:t>
                      </a:r>
                      <a:endParaRPr lang="en-GB" sz="10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9,462,460</a:t>
                      </a:r>
                      <a:endParaRPr lang="en-US"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9,435,457</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10,600,174</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10,907,356 </a:t>
                      </a:r>
                    </a:p>
                  </a:txBody>
                  <a:tcPr marL="0" marR="0" marT="0" marB="0" anchor="ctr">
                    <a:solidFill>
                      <a:srgbClr val="F2F2F2"/>
                    </a:solidFill>
                  </a:tcPr>
                </a:tc>
                <a:extLst>
                  <a:ext uri="{0D108BD9-81ED-4DB2-BD59-A6C34878D82A}">
                    <a16:rowId xmlns="" xmlns:a16="http://schemas.microsoft.com/office/drawing/2014/main" val="10008"/>
                  </a:ext>
                </a:extLst>
              </a:tr>
              <a:tr h="216901">
                <a:tc gridSpan="5">
                  <a:txBody>
                    <a:bodyPr/>
                    <a:lstStyle/>
                    <a:p>
                      <a:pPr algn="l" fontAlgn="b"/>
                      <a:r>
                        <a:rPr lang="en-GB" sz="1000" u="none" strike="noStrike" dirty="0">
                          <a:effectLst/>
                          <a:latin typeface="Open Sans" panose="020B0606030504020204" pitchFamily="34" charset="0"/>
                          <a:ea typeface="Open Sans" panose="020B0606030504020204" pitchFamily="34" charset="0"/>
                          <a:cs typeface="Open Sans" panose="020B0606030504020204" pitchFamily="34" charset="0"/>
                        </a:rPr>
                        <a:t>SHAREHOLDERS EQUITY</a:t>
                      </a:r>
                      <a:endParaRPr lang="en-IN"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hMerge="1">
                  <a:txBody>
                    <a:bodyPr/>
                    <a:lstStyle/>
                    <a:p>
                      <a:pPr algn="ctr" rtl="0" fontAlgn="b"/>
                      <a:endParaRPr lang="en-US" sz="1000" b="0" i="0" u="none" strike="noStrike" dirty="0">
                        <a:solidFill>
                          <a:srgbClr val="474747"/>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IN" sz="1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IN" sz="1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marL="0" algn="ctr" defTabSz="914400" rtl="0" eaLnBrk="1" fontAlgn="b" latinLnBrk="0" hangingPunct="1"/>
                      <a:endParaRPr lang="en-US" sz="10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0" marR="0" marT="0" marB="0" anchor="ctr">
                    <a:solidFill>
                      <a:srgbClr val="0E26DE"/>
                    </a:solidFill>
                  </a:tcPr>
                </a:tc>
                <a:extLst>
                  <a:ext uri="{0D108BD9-81ED-4DB2-BD59-A6C34878D82A}">
                    <a16:rowId xmlns="" xmlns:a16="http://schemas.microsoft.com/office/drawing/2014/main" val="10009"/>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Share Capital</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422,325</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422,325</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422,325</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422,325 </a:t>
                      </a:r>
                    </a:p>
                  </a:txBody>
                  <a:tcPr marL="0" marR="0" marT="0" marB="0" anchor="ctr">
                    <a:solidFill>
                      <a:srgbClr val="F2F2F2"/>
                    </a:solidFill>
                  </a:tcPr>
                </a:tc>
                <a:extLst>
                  <a:ext uri="{0D108BD9-81ED-4DB2-BD59-A6C34878D82A}">
                    <a16:rowId xmlns="" xmlns:a16="http://schemas.microsoft.com/office/drawing/2014/main" val="10011"/>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Share Premium Reserve</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89,519</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89,519</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89,519</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89,519 </a:t>
                      </a:r>
                    </a:p>
                  </a:txBody>
                  <a:tcPr marL="0" marR="0" marT="0" marB="0" anchor="ctr">
                    <a:solidFill>
                      <a:srgbClr val="F2F2F2"/>
                    </a:solidFill>
                  </a:tcPr>
                </a:tc>
                <a:extLst>
                  <a:ext uri="{0D108BD9-81ED-4DB2-BD59-A6C34878D82A}">
                    <a16:rowId xmlns="" xmlns:a16="http://schemas.microsoft.com/office/drawing/2014/main" val="10012"/>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Non-distributable Reserve</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150,179</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144,836</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154,629</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151,987</a:t>
                      </a:r>
                    </a:p>
                  </a:txBody>
                  <a:tcPr marL="0" marR="0" marT="0" marB="0" anchor="ctr">
                    <a:solidFill>
                      <a:srgbClr val="F2F2F2"/>
                    </a:solidFill>
                  </a:tcPr>
                </a:tc>
                <a:extLst>
                  <a:ext uri="{0D108BD9-81ED-4DB2-BD59-A6C34878D82A}">
                    <a16:rowId xmlns="" xmlns:a16="http://schemas.microsoft.com/office/drawing/2014/main" val="10013"/>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Retained Earnings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279,122</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373,410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382,000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506,174 </a:t>
                      </a:r>
                    </a:p>
                  </a:txBody>
                  <a:tcPr marL="0" marR="0" marT="0" marB="0" anchor="ctr">
                    <a:solidFill>
                      <a:srgbClr val="F2F2F2"/>
                    </a:solidFill>
                  </a:tcPr>
                </a:tc>
                <a:extLst>
                  <a:ext uri="{0D108BD9-81ED-4DB2-BD59-A6C34878D82A}">
                    <a16:rowId xmlns="" xmlns:a16="http://schemas.microsoft.com/office/drawing/2014/main" val="10014"/>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Proposed Stock/ Cash Dividend </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70,951</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15,626</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a:t>
                      </a:r>
                    </a:p>
                  </a:txBody>
                  <a:tcPr marL="0" marR="0" marT="0" marB="0" anchor="ctr">
                    <a:solidFill>
                      <a:srgbClr val="F2F2F2"/>
                    </a:solidFill>
                  </a:tcPr>
                </a:tc>
                <a:extLst>
                  <a:ext uri="{0D108BD9-81ED-4DB2-BD59-A6C34878D82A}">
                    <a16:rowId xmlns="" xmlns:a16="http://schemas.microsoft.com/office/drawing/2014/main" val="10015"/>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Net Profit For The Period.</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133,587</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47,138</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78,642</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57,345 </a:t>
                      </a:r>
                    </a:p>
                  </a:txBody>
                  <a:tcPr marL="0" marR="0" marT="0" marB="0" anchor="ctr">
                    <a:solidFill>
                      <a:srgbClr val="F2F2F2"/>
                    </a:solidFill>
                  </a:tcPr>
                </a:tc>
                <a:extLst>
                  <a:ext uri="{0D108BD9-81ED-4DB2-BD59-A6C34878D82A}">
                    <a16:rowId xmlns="" xmlns:a16="http://schemas.microsoft.com/office/drawing/2014/main" val="10016"/>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Net Worth (Share Capital + Reserves) (A)</a:t>
                      </a:r>
                      <a:endParaRPr lang="en-GB" sz="10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1,134,294</a:t>
                      </a:r>
                      <a:endParaRPr lang="en-US"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1,077,229</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1,142,741</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1,170,005 </a:t>
                      </a:r>
                    </a:p>
                  </a:txBody>
                  <a:tcPr marL="0" marR="0" marT="0" marB="0" anchor="ctr">
                    <a:solidFill>
                      <a:srgbClr val="F2F2F2"/>
                    </a:solidFill>
                  </a:tcPr>
                </a:tc>
                <a:extLst>
                  <a:ext uri="{0D108BD9-81ED-4DB2-BD59-A6C34878D82A}">
                    <a16:rowId xmlns="" xmlns:a16="http://schemas.microsoft.com/office/drawing/2014/main" val="10017"/>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Subordinated Funds (B)</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                 -   </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IN" sz="1000" u="none" strike="noStrike" dirty="0">
                          <a:effectLst/>
                          <a:latin typeface="+mj-lt"/>
                          <a:cs typeface="Calibri" panose="020F0502020204030204" pitchFamily="34" charset="0"/>
                        </a:rPr>
                        <a:t> -</a:t>
                      </a:r>
                      <a:endParaRPr lang="en-US" sz="1000" u="none" strike="noStrike" kern="1200" dirty="0">
                        <a:solidFill>
                          <a:schemeClr val="dk1"/>
                        </a:solidFill>
                        <a:effectLst/>
                        <a:latin typeface="+mj-lt"/>
                        <a:ea typeface="+mn-ea"/>
                        <a:cs typeface="Calibri" panose="020F0502020204030204" pitchFamily="34" charset="0"/>
                      </a:endParaRPr>
                    </a:p>
                  </a:txBody>
                  <a:tcPr marL="0" marR="0" marT="0" marB="0" anchor="ctr">
                    <a:solidFill>
                      <a:srgbClr val="F2F2F2"/>
                    </a:solidFill>
                  </a:tcPr>
                </a:tc>
                <a:extLst>
                  <a:ext uri="{0D108BD9-81ED-4DB2-BD59-A6C34878D82A}">
                    <a16:rowId xmlns="" xmlns:a16="http://schemas.microsoft.com/office/drawing/2014/main" val="10018"/>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Tier 1 Capital (B)</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300,000</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300,000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300,000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IN" sz="1000" u="none" strike="noStrike" kern="1200" dirty="0">
                          <a:solidFill>
                            <a:schemeClr val="dk1"/>
                          </a:solidFill>
                          <a:effectLst/>
                          <a:latin typeface="+mj-lt"/>
                          <a:ea typeface="+mn-ea"/>
                          <a:cs typeface="Calibri" panose="020F0502020204030204" pitchFamily="34" charset="0"/>
                        </a:rPr>
                        <a:t>300,000</a:t>
                      </a:r>
                    </a:p>
                  </a:txBody>
                  <a:tcPr marL="0" marR="0" marT="0" marB="0" anchor="ctr">
                    <a:solidFill>
                      <a:srgbClr val="F2F2F2"/>
                    </a:solidFill>
                  </a:tcPr>
                </a:tc>
                <a:extLst>
                  <a:ext uri="{0D108BD9-81ED-4DB2-BD59-A6C34878D82A}">
                    <a16:rowId xmlns="" xmlns:a16="http://schemas.microsoft.com/office/drawing/2014/main" val="10019"/>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Net Worth (C=</a:t>
                      </a:r>
                      <a:r>
                        <a:rPr lang="en-GB" sz="100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a+b</a:t>
                      </a:r>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1,434,294</a:t>
                      </a:r>
                      <a:endParaRPr lang="en-US"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1,377,229</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1,442,741</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1,170,005 </a:t>
                      </a:r>
                    </a:p>
                  </a:txBody>
                  <a:tcPr marL="0" marR="0" marT="0" marB="0" anchor="ctr">
                    <a:solidFill>
                      <a:srgbClr val="F2F2F2"/>
                    </a:solidFill>
                  </a:tcPr>
                </a:tc>
                <a:extLst>
                  <a:ext uri="{0D108BD9-81ED-4DB2-BD59-A6C34878D82A}">
                    <a16:rowId xmlns="" xmlns:a16="http://schemas.microsoft.com/office/drawing/2014/main" val="10020"/>
                  </a:ext>
                </a:extLst>
              </a:tr>
              <a:tr h="219175">
                <a:tc gridSpan="5">
                  <a:txBody>
                    <a:bodyPr/>
                    <a:lstStyle/>
                    <a:p>
                      <a:pPr algn="l" fontAlgn="b"/>
                      <a:r>
                        <a:rPr lang="en-GB" sz="1000" u="none" strike="noStrike" dirty="0">
                          <a:effectLst/>
                          <a:latin typeface="Open Sans" panose="020B0606030504020204" pitchFamily="34" charset="0"/>
                          <a:ea typeface="Open Sans" panose="020B0606030504020204" pitchFamily="34" charset="0"/>
                          <a:cs typeface="Open Sans" panose="020B0606030504020204" pitchFamily="34" charset="0"/>
                        </a:rPr>
                        <a:t> LIABILITIES </a:t>
                      </a:r>
                      <a:r>
                        <a:rPr lang="en-IN" sz="10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IN" sz="1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hMerge="1">
                  <a:txBody>
                    <a:bodyPr/>
                    <a:lstStyle/>
                    <a:p>
                      <a:pPr algn="ctr" rtl="0" fontAlgn="b"/>
                      <a:endParaRPr lang="en-US" sz="1000" b="0" i="0" u="none" strike="noStrike" dirty="0">
                        <a:solidFill>
                          <a:srgbClr val="474747"/>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IN" sz="1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algn="ctr" fontAlgn="b"/>
                      <a:endParaRPr lang="en-IN" sz="1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solidFill>
                      <a:srgbClr val="0E26DE"/>
                    </a:solidFill>
                  </a:tcPr>
                </a:tc>
                <a:tc hMerge="1">
                  <a:txBody>
                    <a:bodyPr/>
                    <a:lstStyle/>
                    <a:p>
                      <a:pPr marL="0" algn="ctr" defTabSz="914400" rtl="0" eaLnBrk="1" fontAlgn="b" latinLnBrk="0" hangingPunct="1"/>
                      <a:endParaRPr lang="en-US" sz="10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0" marR="0" marT="0" marB="0" anchor="ctr">
                    <a:solidFill>
                      <a:srgbClr val="0E26DE"/>
                    </a:solidFill>
                  </a:tcPr>
                </a:tc>
                <a:extLst>
                  <a:ext uri="{0D108BD9-81ED-4DB2-BD59-A6C34878D82A}">
                    <a16:rowId xmlns="" xmlns:a16="http://schemas.microsoft.com/office/drawing/2014/main" val="10021"/>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Customer Deposits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6,575,372</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6,564,101</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7,578,525</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7,896,894 </a:t>
                      </a:r>
                    </a:p>
                  </a:txBody>
                  <a:tcPr marL="0" marR="0" marT="0" marB="0" anchor="ctr">
                    <a:solidFill>
                      <a:srgbClr val="F2F2F2"/>
                    </a:solidFill>
                  </a:tcPr>
                </a:tc>
                <a:extLst>
                  <a:ext uri="{0D108BD9-81ED-4DB2-BD59-A6C34878D82A}">
                    <a16:rowId xmlns="" xmlns:a16="http://schemas.microsoft.com/office/drawing/2014/main" val="10022"/>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Due To Banks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737,106</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749,930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773,322</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682,605 </a:t>
                      </a:r>
                    </a:p>
                  </a:txBody>
                  <a:tcPr marL="0" marR="0" marT="0" marB="0" anchor="ctr">
                    <a:solidFill>
                      <a:srgbClr val="F2F2F2"/>
                    </a:solidFill>
                  </a:tcPr>
                </a:tc>
                <a:extLst>
                  <a:ext uri="{0D108BD9-81ED-4DB2-BD59-A6C34878D82A}">
                    <a16:rowId xmlns="" xmlns:a16="http://schemas.microsoft.com/office/drawing/2014/main" val="10023"/>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Other Liabilities</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181,348</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219,345</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271,365</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335,582 </a:t>
                      </a:r>
                    </a:p>
                  </a:txBody>
                  <a:tcPr marL="0" marR="0" marT="0" marB="0" anchor="ctr">
                    <a:solidFill>
                      <a:srgbClr val="F2F2F2"/>
                    </a:solidFill>
                  </a:tcPr>
                </a:tc>
                <a:extLst>
                  <a:ext uri="{0D108BD9-81ED-4DB2-BD59-A6C34878D82A}">
                    <a16:rowId xmlns="" xmlns:a16="http://schemas.microsoft.com/office/drawing/2014/main" val="10024"/>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Tax</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34,340</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24,852</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34,221</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28,270 </a:t>
                      </a:r>
                    </a:p>
                  </a:txBody>
                  <a:tcPr marL="0" marR="0" marT="0" marB="0" anchor="ctr">
                    <a:solidFill>
                      <a:srgbClr val="F2F2F2"/>
                    </a:solidFill>
                  </a:tcPr>
                </a:tc>
                <a:extLst>
                  <a:ext uri="{0D108BD9-81ED-4DB2-BD59-A6C34878D82A}">
                    <a16:rowId xmlns="" xmlns:a16="http://schemas.microsoft.com/office/drawing/2014/main" val="10025"/>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000" u="none" strike="noStrike"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Emtn</a:t>
                      </a:r>
                      <a:endParaRPr lang="en-GB" sz="1000" b="0"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500,000</a:t>
                      </a:r>
                      <a:endParaRPr lang="en-US"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500,000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500,000</a:t>
                      </a:r>
                      <a:endParaRPr lang="en-IN" sz="1000" b="0"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494,000 </a:t>
                      </a:r>
                    </a:p>
                  </a:txBody>
                  <a:tcPr marL="0" marR="0" marT="0" marB="0" anchor="ctr">
                    <a:solidFill>
                      <a:srgbClr val="F2F2F2"/>
                    </a:solidFill>
                  </a:tcPr>
                </a:tc>
                <a:extLst>
                  <a:ext uri="{0D108BD9-81ED-4DB2-BD59-A6C34878D82A}">
                    <a16:rowId xmlns="" xmlns:a16="http://schemas.microsoft.com/office/drawing/2014/main" val="10026"/>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Sub Total</a:t>
                      </a:r>
                      <a:endParaRPr lang="en-GB" sz="10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8,028,166</a:t>
                      </a:r>
                      <a:endParaRPr lang="en-US"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8,058,228</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9,157,433</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9,437,351 </a:t>
                      </a:r>
                    </a:p>
                  </a:txBody>
                  <a:tcPr marL="0" marR="0" marT="0" marB="0" anchor="ctr">
                    <a:solidFill>
                      <a:srgbClr val="F2F2F2"/>
                    </a:solidFill>
                  </a:tcPr>
                </a:tc>
                <a:extLst>
                  <a:ext uri="{0D108BD9-81ED-4DB2-BD59-A6C34878D82A}">
                    <a16:rowId xmlns="" xmlns:a16="http://schemas.microsoft.com/office/drawing/2014/main" val="10027"/>
                  </a:ext>
                </a:extLst>
              </a:tr>
              <a:tr h="193595">
                <a:tc>
                  <a:txBody>
                    <a:bodyPr/>
                    <a:lstStyle/>
                    <a:p>
                      <a:pPr algn="l" fontAlgn="b"/>
                      <a:r>
                        <a:rPr lang="en-GB" sz="100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Liabilities</a:t>
                      </a:r>
                      <a:endParaRPr lang="en-GB" sz="10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chemeClr val="bg1">
                        <a:lumMod val="85000"/>
                      </a:schemeClr>
                    </a:solidFill>
                  </a:tcPr>
                </a:tc>
                <a:tc>
                  <a:txBody>
                    <a:bodyPr/>
                    <a:lstStyle/>
                    <a:p>
                      <a:pPr algn="ctr" rtl="0" fontAlgn="b"/>
                      <a:r>
                        <a:rPr lang="en-US" sz="1000" u="none" strike="noStrike" dirty="0">
                          <a:effectLst/>
                          <a:latin typeface="+mj-lt"/>
                          <a:cs typeface="Calibri" panose="020F0502020204030204" pitchFamily="34" charset="0"/>
                        </a:rPr>
                        <a:t>9,462,460</a:t>
                      </a:r>
                      <a:endParaRPr lang="en-US"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9,435,457</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b"/>
                      <a:r>
                        <a:rPr lang="en-IN" sz="1000" u="none" strike="noStrike" dirty="0">
                          <a:effectLst/>
                          <a:latin typeface="+mj-lt"/>
                          <a:cs typeface="Calibri" panose="020F0502020204030204" pitchFamily="34" charset="0"/>
                        </a:rPr>
                        <a:t>10,600,174</a:t>
                      </a:r>
                      <a:endParaRPr lang="en-IN" sz="1000" b="1" i="0" u="none" strike="noStrike" dirty="0">
                        <a:solidFill>
                          <a:srgbClr val="474747"/>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b" latinLnBrk="0" hangingPunct="1"/>
                      <a:r>
                        <a:rPr lang="en-US" sz="1000" u="none" strike="noStrike" kern="1200" dirty="0">
                          <a:solidFill>
                            <a:schemeClr val="dk1"/>
                          </a:solidFill>
                          <a:effectLst/>
                          <a:latin typeface="+mj-lt"/>
                          <a:ea typeface="+mn-ea"/>
                          <a:cs typeface="Calibri" panose="020F0502020204030204" pitchFamily="34" charset="0"/>
                        </a:rPr>
                        <a:t>      10,907,356 </a:t>
                      </a:r>
                    </a:p>
                  </a:txBody>
                  <a:tcPr marL="0" marR="0" marT="0" marB="0" anchor="ctr">
                    <a:solidFill>
                      <a:srgbClr val="F2F2F2"/>
                    </a:solidFill>
                  </a:tcPr>
                </a:tc>
                <a:extLst>
                  <a:ext uri="{0D108BD9-81ED-4DB2-BD59-A6C34878D82A}">
                    <a16:rowId xmlns="" xmlns:a16="http://schemas.microsoft.com/office/drawing/2014/main" val="10028"/>
                  </a:ext>
                </a:extLst>
              </a:tr>
            </a:tbl>
          </a:graphicData>
        </a:graphic>
      </p:graphicFrame>
    </p:spTree>
    <p:extLst>
      <p:ext uri="{BB962C8B-B14F-4D97-AF65-F5344CB8AC3E}">
        <p14:creationId xmlns:p14="http://schemas.microsoft.com/office/powerpoint/2010/main" val="139907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Income Statement</a:t>
            </a:r>
          </a:p>
        </p:txBody>
      </p:sp>
      <p:graphicFrame>
        <p:nvGraphicFramePr>
          <p:cNvPr id="5" name="Table 4"/>
          <p:cNvGraphicFramePr>
            <a:graphicFrameLocks noGrp="1"/>
          </p:cNvGraphicFramePr>
          <p:nvPr>
            <p:extLst>
              <p:ext uri="{D42A27DB-BD31-4B8C-83A1-F6EECF244321}">
                <p14:modId xmlns:p14="http://schemas.microsoft.com/office/powerpoint/2010/main" val="3054914200"/>
              </p:ext>
            </p:extLst>
          </p:nvPr>
        </p:nvGraphicFramePr>
        <p:xfrm>
          <a:off x="335359" y="1097523"/>
          <a:ext cx="11587698" cy="5542941"/>
        </p:xfrm>
        <a:graphic>
          <a:graphicData uri="http://schemas.openxmlformats.org/drawingml/2006/table">
            <a:tbl>
              <a:tblPr firstRow="1" firstCol="1" lastRow="1" bandRow="1">
                <a:tableStyleId>{21E4AEA4-8DFA-4A89-87EB-49C32662AFE0}</a:tableStyleId>
              </a:tblPr>
              <a:tblGrid>
                <a:gridCol w="4259652">
                  <a:extLst>
                    <a:ext uri="{9D8B030D-6E8A-4147-A177-3AD203B41FA5}">
                      <a16:colId xmlns="" xmlns:a16="http://schemas.microsoft.com/office/drawing/2014/main" val="20000"/>
                    </a:ext>
                  </a:extLst>
                </a:gridCol>
                <a:gridCol w="4621848">
                  <a:extLst>
                    <a:ext uri="{9D8B030D-6E8A-4147-A177-3AD203B41FA5}">
                      <a16:colId xmlns="" xmlns:a16="http://schemas.microsoft.com/office/drawing/2014/main" val="20001"/>
                    </a:ext>
                  </a:extLst>
                </a:gridCol>
                <a:gridCol w="2706198">
                  <a:extLst>
                    <a:ext uri="{9D8B030D-6E8A-4147-A177-3AD203B41FA5}">
                      <a16:colId xmlns="" xmlns:a16="http://schemas.microsoft.com/office/drawing/2014/main" val="20002"/>
                    </a:ext>
                  </a:extLst>
                </a:gridCol>
              </a:tblGrid>
              <a:tr h="603659">
                <a:tc>
                  <a:txBody>
                    <a:bodyPr/>
                    <a:lstStyle/>
                    <a:p>
                      <a:pPr marL="0" marR="0" lvl="0" indent="0" algn="l" defTabSz="914400" rtl="0" eaLnBrk="1" fontAlgn="auto" latinLnBrk="0" hangingPunct="1">
                        <a:lnSpc>
                          <a:spcPct val="100000"/>
                        </a:lnSpc>
                        <a:spcBef>
                          <a:spcPts val="0"/>
                        </a:spcBef>
                        <a:spcAft>
                          <a:spcPts val="400"/>
                        </a:spcAft>
                        <a:buClrTx/>
                        <a:buSzTx/>
                        <a:buFontTx/>
                        <a:buNone/>
                        <a:tabLst>
                          <a:tab pos="2628900" algn="r"/>
                          <a:tab pos="457200" algn="l"/>
                        </a:tabLst>
                        <a:defRPr/>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Amounts in USD ‘000</a:t>
                      </a:r>
                      <a:endParaRPr lang="en-US"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marT="27432" marB="27432" anchor="ctr">
                    <a:solidFill>
                      <a:srgbClr val="0E26DE"/>
                    </a:solidFill>
                  </a:tcPr>
                </a:tc>
                <a:tc>
                  <a:txBody>
                    <a:bodyPr/>
                    <a:lstStyle/>
                    <a:p>
                      <a:pPr marL="0" marR="0" algn="ctr" defTabSz="914400" rtl="0" eaLnBrk="1" latinLnBrk="0" hangingPunct="1">
                        <a:spcBef>
                          <a:spcPts val="0"/>
                        </a:spcBef>
                        <a:spcAft>
                          <a:spcPts val="0"/>
                        </a:spcAft>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Six months ended</a:t>
                      </a:r>
                    </a:p>
                    <a:p>
                      <a:pPr marL="0" marR="0" algn="ctr" defTabSz="914400" rtl="0" eaLnBrk="1" latinLnBrk="0" hangingPunct="1">
                        <a:spcBef>
                          <a:spcPts val="0"/>
                        </a:spcBef>
                        <a:spcAft>
                          <a:spcPts val="0"/>
                        </a:spcAft>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30 June</a:t>
                      </a:r>
                    </a:p>
                    <a:p>
                      <a:pPr marL="0" marR="0" algn="ctr" defTabSz="914400" rtl="0" eaLnBrk="1" latinLnBrk="0" hangingPunct="1">
                        <a:spcBef>
                          <a:spcPts val="0"/>
                        </a:spcBef>
                        <a:spcAft>
                          <a:spcPts val="0"/>
                        </a:spcAft>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2021</a:t>
                      </a:r>
                      <a:endParaRPr lang="en-US"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endParaRPr>
                    </a:p>
                  </a:txBody>
                  <a:tcPr marL="45720" marR="45720" anchor="ctr">
                    <a:solidFill>
                      <a:srgbClr val="0E26DE"/>
                    </a:solidFill>
                  </a:tcPr>
                </a:tc>
                <a:tc>
                  <a:txBody>
                    <a:bodyPr/>
                    <a:lstStyle/>
                    <a:p>
                      <a:pPr marL="0" marR="0" algn="ctr" defTabSz="914400" rtl="0" eaLnBrk="1" latinLnBrk="0" hangingPunct="1">
                        <a:spcBef>
                          <a:spcPts val="0"/>
                        </a:spcBef>
                        <a:spcAft>
                          <a:spcPts val="0"/>
                        </a:spcAft>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Six months ended</a:t>
                      </a:r>
                    </a:p>
                    <a:p>
                      <a:pPr marL="0" marR="0" algn="ctr" defTabSz="914400" rtl="0" eaLnBrk="1" latinLnBrk="0" hangingPunct="1">
                        <a:spcBef>
                          <a:spcPts val="0"/>
                        </a:spcBef>
                        <a:spcAft>
                          <a:spcPts val="0"/>
                        </a:spcAft>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30 June</a:t>
                      </a:r>
                    </a:p>
                    <a:p>
                      <a:pPr marL="0" marR="0" algn="ctr" defTabSz="914400" rtl="0" eaLnBrk="1" latinLnBrk="0" hangingPunct="1">
                        <a:spcBef>
                          <a:spcPts val="0"/>
                        </a:spcBef>
                        <a:spcAft>
                          <a:spcPts val="0"/>
                        </a:spcAft>
                      </a:pPr>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2022</a:t>
                      </a:r>
                    </a:p>
                  </a:txBody>
                  <a:tcPr marL="45720" marR="45720" anchor="ctr">
                    <a:solidFill>
                      <a:srgbClr val="0E26DE"/>
                    </a:solidFill>
                  </a:tcPr>
                </a:tc>
                <a:extLst>
                  <a:ext uri="{0D108BD9-81ED-4DB2-BD59-A6C34878D82A}">
                    <a16:rowId xmlns="" xmlns:a16="http://schemas.microsoft.com/office/drawing/2014/main" val="10000"/>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Interest Income-Conventional</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212,145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220,590 </a:t>
                      </a:r>
                    </a:p>
                  </a:txBody>
                  <a:tcPr marL="9525" marR="9525" marT="9525" marB="0" anchor="b">
                    <a:solidFill>
                      <a:srgbClr val="F2F2F2"/>
                    </a:solidFill>
                  </a:tcPr>
                </a:tc>
                <a:extLst>
                  <a:ext uri="{0D108BD9-81ED-4DB2-BD59-A6C34878D82A}">
                    <a16:rowId xmlns="" xmlns:a16="http://schemas.microsoft.com/office/drawing/2014/main" val="10002"/>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Interest Income-Islamic</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12,506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13,275 </a:t>
                      </a:r>
                    </a:p>
                  </a:txBody>
                  <a:tcPr marL="9525" marR="9525" marT="9525" marB="0" anchor="b">
                    <a:solidFill>
                      <a:srgbClr val="F2F2F2"/>
                    </a:solidFill>
                  </a:tcPr>
                </a:tc>
                <a:extLst>
                  <a:ext uri="{0D108BD9-81ED-4DB2-BD59-A6C34878D82A}">
                    <a16:rowId xmlns="" xmlns:a16="http://schemas.microsoft.com/office/drawing/2014/main" val="10003"/>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Interest Income</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224,652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233,865 </a:t>
                      </a:r>
                    </a:p>
                  </a:txBody>
                  <a:tcPr marL="9525" marR="9525" marT="9525" marB="0" anchor="b">
                    <a:solidFill>
                      <a:srgbClr val="F2F2F2"/>
                    </a:solidFill>
                  </a:tcPr>
                </a:tc>
                <a:extLst>
                  <a:ext uri="{0D108BD9-81ED-4DB2-BD59-A6C34878D82A}">
                    <a16:rowId xmlns="" xmlns:a16="http://schemas.microsoft.com/office/drawing/2014/main" val="10004"/>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Interest Expenses-Conventional</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(100,457)</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(105,886)</a:t>
                      </a:r>
                    </a:p>
                  </a:txBody>
                  <a:tcPr marL="9525" marR="9525" marT="9525" marB="0" anchor="b">
                    <a:solidFill>
                      <a:srgbClr val="F2F2F2"/>
                    </a:solidFill>
                  </a:tcPr>
                </a:tc>
                <a:extLst>
                  <a:ext uri="{0D108BD9-81ED-4DB2-BD59-A6C34878D82A}">
                    <a16:rowId xmlns="" xmlns:a16="http://schemas.microsoft.com/office/drawing/2014/main" val="10005"/>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Interest Expenses-Islamic</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(7,223)</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(6,449)</a:t>
                      </a:r>
                    </a:p>
                  </a:txBody>
                  <a:tcPr marL="9525" marR="9525" marT="9525" marB="0" anchor="b">
                    <a:solidFill>
                      <a:srgbClr val="F2F2F2"/>
                    </a:solidFill>
                  </a:tcPr>
                </a:tc>
                <a:extLst>
                  <a:ext uri="{0D108BD9-81ED-4DB2-BD59-A6C34878D82A}">
                    <a16:rowId xmlns="" xmlns:a16="http://schemas.microsoft.com/office/drawing/2014/main" val="10006"/>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Interest Expenses</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(107,681)</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(112,335)</a:t>
                      </a:r>
                    </a:p>
                  </a:txBody>
                  <a:tcPr marL="9525" marR="9525" marT="9525" marB="0" anchor="b">
                    <a:solidFill>
                      <a:srgbClr val="F2F2F2"/>
                    </a:solidFill>
                  </a:tcPr>
                </a:tc>
                <a:extLst>
                  <a:ext uri="{0D108BD9-81ED-4DB2-BD59-A6C34878D82A}">
                    <a16:rowId xmlns="" xmlns:a16="http://schemas.microsoft.com/office/drawing/2014/main" val="10007"/>
                  </a:ext>
                </a:extLst>
              </a:tr>
              <a:tr h="186484">
                <a:tc>
                  <a:txBody>
                    <a:bodyPr/>
                    <a:lstStyle/>
                    <a:p>
                      <a:pPr algn="l" fontAlgn="b"/>
                      <a:endPar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1000" u="none" strike="noStrike" kern="120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extLst>
                  <a:ext uri="{0D108BD9-81ED-4DB2-BD59-A6C34878D82A}">
                    <a16:rowId xmlns="" xmlns:a16="http://schemas.microsoft.com/office/drawing/2014/main" val="10008"/>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Net Interest Income</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116,971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121,530 </a:t>
                      </a:r>
                    </a:p>
                  </a:txBody>
                  <a:tcPr marL="9525" marR="9525" marT="9525" marB="0" anchor="b">
                    <a:solidFill>
                      <a:srgbClr val="F2F2F2"/>
                    </a:solidFill>
                  </a:tcPr>
                </a:tc>
                <a:extLst>
                  <a:ext uri="{0D108BD9-81ED-4DB2-BD59-A6C34878D82A}">
                    <a16:rowId xmlns="" xmlns:a16="http://schemas.microsoft.com/office/drawing/2014/main" val="10009"/>
                  </a:ext>
                </a:extLst>
              </a:tr>
              <a:tr h="186484">
                <a:tc>
                  <a:txBody>
                    <a:bodyPr/>
                    <a:lstStyle/>
                    <a:p>
                      <a:pPr algn="l" fontAlgn="b"/>
                      <a:endPar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extLst>
                  <a:ext uri="{0D108BD9-81ED-4DB2-BD59-A6C34878D82A}">
                    <a16:rowId xmlns="" xmlns:a16="http://schemas.microsoft.com/office/drawing/2014/main" val="10010"/>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Fee Income</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44,894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49,899 </a:t>
                      </a:r>
                    </a:p>
                  </a:txBody>
                  <a:tcPr marL="9525" marR="9525" marT="9525" marB="0" anchor="b">
                    <a:solidFill>
                      <a:srgbClr val="F2F2F2"/>
                    </a:solidFill>
                  </a:tcPr>
                </a:tc>
                <a:extLst>
                  <a:ext uri="{0D108BD9-81ED-4DB2-BD59-A6C34878D82A}">
                    <a16:rowId xmlns="" xmlns:a16="http://schemas.microsoft.com/office/drawing/2014/main" val="10011"/>
                  </a:ext>
                </a:extLst>
              </a:tr>
              <a:tr h="186484">
                <a:tc>
                  <a:txBody>
                    <a:bodyPr/>
                    <a:lstStyle/>
                    <a:p>
                      <a:pPr algn="l" fontAlgn="b"/>
                      <a:endPar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extLst>
                  <a:ext uri="{0D108BD9-81ED-4DB2-BD59-A6C34878D82A}">
                    <a16:rowId xmlns="" xmlns:a16="http://schemas.microsoft.com/office/drawing/2014/main" val="10012"/>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Income</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161,865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171,429 </a:t>
                      </a:r>
                    </a:p>
                  </a:txBody>
                  <a:tcPr marL="9525" marR="9525" marT="9525" marB="0" anchor="b">
                    <a:solidFill>
                      <a:srgbClr val="F2F2F2"/>
                    </a:solidFill>
                  </a:tcPr>
                </a:tc>
                <a:extLst>
                  <a:ext uri="{0D108BD9-81ED-4DB2-BD59-A6C34878D82A}">
                    <a16:rowId xmlns="" xmlns:a16="http://schemas.microsoft.com/office/drawing/2014/main" val="10013"/>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0" marR="0" marT="0"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extLst>
                  <a:ext uri="{0D108BD9-81ED-4DB2-BD59-A6C34878D82A}">
                    <a16:rowId xmlns="" xmlns:a16="http://schemas.microsoft.com/office/drawing/2014/main" val="10014"/>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Staff Costs</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(50,717)</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(46,073)</a:t>
                      </a:r>
                    </a:p>
                  </a:txBody>
                  <a:tcPr marL="9525" marR="9525" marT="9525" marB="0" anchor="b">
                    <a:solidFill>
                      <a:srgbClr val="F2F2F2"/>
                    </a:solidFill>
                  </a:tcPr>
                </a:tc>
                <a:extLst>
                  <a:ext uri="{0D108BD9-81ED-4DB2-BD59-A6C34878D82A}">
                    <a16:rowId xmlns="" xmlns:a16="http://schemas.microsoft.com/office/drawing/2014/main" val="10015"/>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Other Operating Costs</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(23,184)</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(22,530)</a:t>
                      </a:r>
                    </a:p>
                  </a:txBody>
                  <a:tcPr marL="9525" marR="9525" marT="9525" marB="0" anchor="b">
                    <a:solidFill>
                      <a:srgbClr val="F2F2F2"/>
                    </a:solidFill>
                  </a:tcPr>
                </a:tc>
                <a:extLst>
                  <a:ext uri="{0D108BD9-81ED-4DB2-BD59-A6C34878D82A}">
                    <a16:rowId xmlns="" xmlns:a16="http://schemas.microsoft.com/office/drawing/2014/main" val="10017"/>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Depreciation</a:t>
                      </a:r>
                    </a:p>
                  </a:txBody>
                  <a:tcPr marL="0" marR="0" marT="0" marB="0" anchor="ctr">
                    <a:solidFill>
                      <a:schemeClr val="bg1">
                        <a:lumMod val="85000"/>
                      </a:schemeClr>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(8,166)</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(7,566)</a:t>
                      </a:r>
                    </a:p>
                  </a:txBody>
                  <a:tcPr marL="9525" marR="9525" marT="9525" marB="0" anchor="b">
                    <a:solidFill>
                      <a:srgbClr val="F2F2F2"/>
                    </a:solidFill>
                  </a:tcPr>
                </a:tc>
                <a:extLst>
                  <a:ext uri="{0D108BD9-81ED-4DB2-BD59-A6C34878D82A}">
                    <a16:rowId xmlns="" xmlns:a16="http://schemas.microsoft.com/office/drawing/2014/main" val="10018"/>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Operating Expenditure</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(82,068)</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(76,169)</a:t>
                      </a:r>
                    </a:p>
                  </a:txBody>
                  <a:tcPr marL="9525" marR="9525" marT="9525" marB="0" anchor="b">
                    <a:solidFill>
                      <a:srgbClr val="F2F2F2"/>
                    </a:solidFill>
                  </a:tcPr>
                </a:tc>
                <a:extLst>
                  <a:ext uri="{0D108BD9-81ED-4DB2-BD59-A6C34878D82A}">
                    <a16:rowId xmlns="" xmlns:a16="http://schemas.microsoft.com/office/drawing/2014/main" val="10019"/>
                  </a:ext>
                </a:extLst>
              </a:tr>
              <a:tr h="186484">
                <a:tc>
                  <a:txBody>
                    <a:bodyPr/>
                    <a:lstStyle/>
                    <a:p>
                      <a:pPr algn="l" fontAlgn="b"/>
                      <a:endPar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extLst>
                  <a:ext uri="{0D108BD9-81ED-4DB2-BD59-A6C34878D82A}">
                    <a16:rowId xmlns="" xmlns:a16="http://schemas.microsoft.com/office/drawing/2014/main" val="10020"/>
                  </a:ext>
                </a:extLst>
              </a:tr>
              <a:tr h="196832">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Operating Profit</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79,797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95,260 </a:t>
                      </a:r>
                    </a:p>
                  </a:txBody>
                  <a:tcPr marL="9525" marR="9525" marT="9525" marB="0" anchor="b">
                    <a:solidFill>
                      <a:srgbClr val="F2F2F2"/>
                    </a:solidFill>
                  </a:tcPr>
                </a:tc>
                <a:extLst>
                  <a:ext uri="{0D108BD9-81ED-4DB2-BD59-A6C34878D82A}">
                    <a16:rowId xmlns="" xmlns:a16="http://schemas.microsoft.com/office/drawing/2014/main" val="10021"/>
                  </a:ext>
                </a:extLst>
              </a:tr>
              <a:tr h="186484">
                <a:tc>
                  <a:txBody>
                    <a:bodyPr/>
                    <a:lstStyle/>
                    <a:p>
                      <a:pPr algn="l" fontAlgn="b"/>
                      <a:endPar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tc>
                  <a:txBody>
                    <a:bodyPr/>
                    <a:lstStyle/>
                    <a:p>
                      <a:pPr algn="ctr" rtl="0" fontAlgn="ctr"/>
                      <a:r>
                        <a:rPr lang="en-GB" sz="1000" u="none" strike="noStrike" kern="1200" dirty="0">
                          <a:solidFill>
                            <a:schemeClr val="dk1"/>
                          </a:solidFill>
                          <a:effectLst/>
                          <a:latin typeface="+mj-lt"/>
                          <a:ea typeface="+mn-ea"/>
                          <a:cs typeface="Calibri" panose="020F0502020204030204" pitchFamily="34" charset="0"/>
                        </a:rPr>
                        <a:t> </a:t>
                      </a:r>
                    </a:p>
                  </a:txBody>
                  <a:tcPr marL="9525" marR="9525" marT="9525" marB="0" anchor="ctr">
                    <a:solidFill>
                      <a:srgbClr val="0E26DE"/>
                    </a:solidFill>
                  </a:tcPr>
                </a:tc>
                <a:extLst>
                  <a:ext uri="{0D108BD9-81ED-4DB2-BD59-A6C34878D82A}">
                    <a16:rowId xmlns="" xmlns:a16="http://schemas.microsoft.com/office/drawing/2014/main" val="10022"/>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Loan Loss Reserve (Gross) </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(38,086)</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(33,738)</a:t>
                      </a:r>
                    </a:p>
                  </a:txBody>
                  <a:tcPr marL="9525" marR="9525" marT="9525" marB="0" anchor="b">
                    <a:solidFill>
                      <a:srgbClr val="F2F2F2"/>
                    </a:solidFill>
                  </a:tcPr>
                </a:tc>
                <a:extLst>
                  <a:ext uri="{0D108BD9-81ED-4DB2-BD59-A6C34878D82A}">
                    <a16:rowId xmlns="" xmlns:a16="http://schemas.microsoft.com/office/drawing/2014/main" val="10023"/>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Total Recovery</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6,291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6,538 </a:t>
                      </a:r>
                    </a:p>
                  </a:txBody>
                  <a:tcPr marL="9525" marR="9525" marT="9525" marB="0" anchor="b">
                    <a:solidFill>
                      <a:srgbClr val="F2F2F2"/>
                    </a:solidFill>
                  </a:tcPr>
                </a:tc>
                <a:extLst>
                  <a:ext uri="{0D108BD9-81ED-4DB2-BD59-A6C34878D82A}">
                    <a16:rowId xmlns="" xmlns:a16="http://schemas.microsoft.com/office/drawing/2014/main" val="10024"/>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Provisions less Recovery</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(31,795)</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(27,200)</a:t>
                      </a:r>
                    </a:p>
                  </a:txBody>
                  <a:tcPr marL="9525" marR="9525" marT="9525" marB="0" anchor="b">
                    <a:solidFill>
                      <a:srgbClr val="F2F2F2"/>
                    </a:solidFill>
                  </a:tcPr>
                </a:tc>
                <a:extLst>
                  <a:ext uri="{0D108BD9-81ED-4DB2-BD59-A6C34878D82A}">
                    <a16:rowId xmlns="" xmlns:a16="http://schemas.microsoft.com/office/drawing/2014/main" val="10025"/>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Net Profit Before Tax</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48,003 </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68,060 </a:t>
                      </a:r>
                    </a:p>
                  </a:txBody>
                  <a:tcPr marL="9525" marR="9525" marT="9525" marB="0" anchor="b">
                    <a:solidFill>
                      <a:srgbClr val="F2F2F2"/>
                    </a:solidFill>
                  </a:tcPr>
                </a:tc>
                <a:extLst>
                  <a:ext uri="{0D108BD9-81ED-4DB2-BD59-A6C34878D82A}">
                    <a16:rowId xmlns="" xmlns:a16="http://schemas.microsoft.com/office/drawing/2014/main" val="10026"/>
                  </a:ext>
                </a:extLst>
              </a:tr>
              <a:tr h="186484">
                <a:tc>
                  <a:txBody>
                    <a:bodyPr/>
                    <a:lstStyle/>
                    <a:p>
                      <a:pPr algn="l"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Taxation</a:t>
                      </a:r>
                    </a:p>
                  </a:txBody>
                  <a:tcPr marL="0" marR="0" marT="0" marB="0" anchor="ctr">
                    <a:solidFill>
                      <a:schemeClr val="bg1">
                        <a:lumMod val="85000"/>
                      </a:schemeClr>
                    </a:solidFill>
                  </a:tcPr>
                </a:tc>
                <a:tc>
                  <a:txBody>
                    <a:bodyPr/>
                    <a:lstStyle/>
                    <a:p>
                      <a:pPr algn="ctr" rtl="0" fontAlgn="b"/>
                      <a:r>
                        <a:rPr lang="en-GB" sz="1000" u="none" strike="noStrike" kern="1200">
                          <a:solidFill>
                            <a:schemeClr val="dk1"/>
                          </a:solidFill>
                          <a:effectLst/>
                          <a:latin typeface="+mj-lt"/>
                          <a:ea typeface="+mn-ea"/>
                          <a:cs typeface="Calibri" panose="020F0502020204030204" pitchFamily="34" charset="0"/>
                        </a:rPr>
                        <a:t>(7,361)</a:t>
                      </a:r>
                    </a:p>
                  </a:txBody>
                  <a:tcPr marL="9525" marR="9525" marT="9525" marB="0" anchor="b">
                    <a:solidFill>
                      <a:srgbClr val="F2F2F2"/>
                    </a:solidFill>
                  </a:tcPr>
                </a:tc>
                <a:tc>
                  <a:txBody>
                    <a:bodyPr/>
                    <a:lstStyle/>
                    <a:p>
                      <a:pPr algn="ctr" rtl="0" fontAlgn="b"/>
                      <a:r>
                        <a:rPr lang="en-GB" sz="1000" u="none" strike="noStrike" kern="1200" dirty="0">
                          <a:solidFill>
                            <a:schemeClr val="dk1"/>
                          </a:solidFill>
                          <a:effectLst/>
                          <a:latin typeface="+mj-lt"/>
                          <a:ea typeface="+mn-ea"/>
                          <a:cs typeface="Calibri" panose="020F0502020204030204" pitchFamily="34" charset="0"/>
                        </a:rPr>
                        <a:t>(10,714)</a:t>
                      </a:r>
                    </a:p>
                  </a:txBody>
                  <a:tcPr marL="9525" marR="9525" marT="9525" marB="0" anchor="b">
                    <a:solidFill>
                      <a:srgbClr val="F2F2F2"/>
                    </a:solidFill>
                  </a:tcPr>
                </a:tc>
                <a:extLst>
                  <a:ext uri="{0D108BD9-81ED-4DB2-BD59-A6C34878D82A}">
                    <a16:rowId xmlns="" xmlns:a16="http://schemas.microsoft.com/office/drawing/2014/main" val="10027"/>
                  </a:ext>
                </a:extLst>
              </a:tr>
              <a:tr h="266834">
                <a:tc>
                  <a:txBody>
                    <a:bodyPr/>
                    <a:lstStyle/>
                    <a:p>
                      <a:pPr algn="l" fontAlgn="b"/>
                      <a:r>
                        <a:rPr lang="en-GB" sz="10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 Net Profit For The Period</a:t>
                      </a:r>
                    </a:p>
                  </a:txBody>
                  <a:tcPr marL="0" marR="0" marT="0" marB="0" anchor="ctr">
                    <a:solidFill>
                      <a:srgbClr val="0E26DE"/>
                    </a:solidFill>
                  </a:tcPr>
                </a:tc>
                <a:tc>
                  <a:txBody>
                    <a:bodyPr/>
                    <a:lstStyle/>
                    <a:p>
                      <a:pPr algn="ctr" rtl="0"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40,642 </a:t>
                      </a:r>
                    </a:p>
                  </a:txBody>
                  <a:tcPr marL="9525" marR="9525" marT="9525" marB="0" anchor="ctr">
                    <a:solidFill>
                      <a:srgbClr val="F2F2F2"/>
                    </a:solidFill>
                  </a:tcPr>
                </a:tc>
                <a:tc>
                  <a:txBody>
                    <a:bodyPr/>
                    <a:lstStyle/>
                    <a:p>
                      <a:pPr algn="ctr" rtl="0" fontAlgn="b"/>
                      <a:r>
                        <a:rPr lang="en-GB" sz="1000" b="1" u="none" strike="noStrike"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57,345 </a:t>
                      </a:r>
                    </a:p>
                  </a:txBody>
                  <a:tcPr marL="9525" marR="9525" marT="9525" marB="0" anchor="ctr">
                    <a:solidFill>
                      <a:srgbClr val="F2F2F2"/>
                    </a:solidFill>
                  </a:tcPr>
                </a:tc>
                <a:extLst>
                  <a:ext uri="{0D108BD9-81ED-4DB2-BD59-A6C34878D82A}">
                    <a16:rowId xmlns="" xmlns:a16="http://schemas.microsoft.com/office/drawing/2014/main" val="10028"/>
                  </a:ext>
                </a:extLst>
              </a:tr>
            </a:tbl>
          </a:graphicData>
        </a:graphic>
      </p:graphicFrame>
    </p:spTree>
    <p:extLst>
      <p:ext uri="{BB962C8B-B14F-4D97-AF65-F5344CB8AC3E}">
        <p14:creationId xmlns:p14="http://schemas.microsoft.com/office/powerpoint/2010/main" val="47429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2256085"/>
            <a:ext cx="10945216" cy="2345830"/>
          </a:xfrm>
        </p:spPr>
        <p:txBody>
          <a:bodyPr>
            <a:normAutofit/>
          </a:bodyPr>
          <a:lstStyle/>
          <a:p>
            <a:pPr algn="ctr"/>
            <a:r>
              <a:rPr lang="en-US" sz="6000" dirty="0"/>
              <a:t>Q&amp;A</a:t>
            </a:r>
          </a:p>
        </p:txBody>
      </p:sp>
    </p:spTree>
    <p:extLst>
      <p:ext uri="{BB962C8B-B14F-4D97-AF65-F5344CB8AC3E}">
        <p14:creationId xmlns:p14="http://schemas.microsoft.com/office/powerpoint/2010/main" val="16156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8"/>
            <a:ext cx="10363200" cy="1470025"/>
          </a:xfrm>
        </p:spPr>
        <p:txBody>
          <a:bodyPr>
            <a:normAutofit/>
          </a:bodyPr>
          <a:lstStyle/>
          <a:p>
            <a:pPr algn="ctr">
              <a:tabLst>
                <a:tab pos="2397125" algn="l"/>
              </a:tabLst>
            </a:pPr>
            <a:r>
              <a:rPr lang="en-US" sz="6000" dirty="0"/>
              <a:t>Thank you</a:t>
            </a:r>
          </a:p>
        </p:txBody>
      </p:sp>
    </p:spTree>
    <p:extLst>
      <p:ext uri="{BB962C8B-B14F-4D97-AF65-F5344CB8AC3E}">
        <p14:creationId xmlns:p14="http://schemas.microsoft.com/office/powerpoint/2010/main" val="123389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64" y="296652"/>
            <a:ext cx="11587697" cy="817561"/>
          </a:xfrm>
        </p:spPr>
        <p:txBody>
          <a:bodyPr>
            <a:normAutofit/>
          </a:bodyPr>
          <a:lstStyle/>
          <a:p>
            <a:r>
              <a:rPr lang="en-US" dirty="0"/>
              <a:t>Table of Contents</a:t>
            </a:r>
          </a:p>
        </p:txBody>
      </p:sp>
      <p:sp>
        <p:nvSpPr>
          <p:cNvPr id="4" name="Title 1"/>
          <p:cNvSpPr txBox="1">
            <a:spLocks/>
          </p:cNvSpPr>
          <p:nvPr/>
        </p:nvSpPr>
        <p:spPr>
          <a:xfrm>
            <a:off x="371364" y="1268760"/>
            <a:ext cx="11587698" cy="5040560"/>
          </a:xfrm>
          <a:prstGeom prst="rect">
            <a:avLst/>
          </a:prstGeom>
        </p:spPr>
        <p:txBody>
          <a:bodyPr vert="horz" lIns="0" tIns="0" rIns="0" bIns="0" rtlCol="0" anchor="t" anchorCtr="0">
            <a:normAutofit/>
          </a:bodyPr>
          <a:lstStyle>
            <a:lvl1pPr algn="l" defTabSz="1219170" rtl="0" eaLnBrk="1" latinLnBrk="0" hangingPunct="1">
              <a:lnSpc>
                <a:spcPct val="86000"/>
              </a:lnSpc>
              <a:spcBef>
                <a:spcPct val="0"/>
              </a:spcBef>
              <a:buNone/>
              <a:defRPr sz="2800" kern="800" spc="-53">
                <a:solidFill>
                  <a:srgbClr val="0E26DE"/>
                </a:solidFill>
                <a:latin typeface="+mj-lt"/>
                <a:ea typeface="+mj-ea"/>
                <a:cs typeface="+mj-cs"/>
              </a:defRPr>
            </a:lvl1pPr>
          </a:lstStyle>
          <a:p>
            <a:pPr marL="457200" indent="-457200">
              <a:lnSpc>
                <a:spcPct val="200000"/>
              </a:lnSpc>
              <a:buClr>
                <a:srgbClr val="0E26DE"/>
              </a:buClr>
              <a:buFont typeface="Arial" panose="020B0604020202020204" pitchFamily="34" charset="0"/>
              <a:buChar char="•"/>
            </a:pPr>
            <a:r>
              <a:rPr lang="en-US" sz="2400" dirty="0">
                <a:solidFill>
                  <a:schemeClr val="tx1"/>
                </a:solidFill>
              </a:rPr>
              <a:t>Key messages and priorities </a:t>
            </a:r>
          </a:p>
          <a:p>
            <a:pPr marL="457200" indent="-457200">
              <a:lnSpc>
                <a:spcPct val="200000"/>
              </a:lnSpc>
              <a:buClr>
                <a:srgbClr val="0E26DE"/>
              </a:buClr>
              <a:buFont typeface="Arial" panose="020B0604020202020204" pitchFamily="34" charset="0"/>
              <a:buChar char="•"/>
            </a:pPr>
            <a:r>
              <a:rPr lang="en-US" sz="2400" dirty="0">
                <a:solidFill>
                  <a:schemeClr val="tx1"/>
                </a:solidFill>
              </a:rPr>
              <a:t>Operating Environment </a:t>
            </a:r>
          </a:p>
          <a:p>
            <a:pPr marL="457200" indent="-457200">
              <a:lnSpc>
                <a:spcPct val="200000"/>
              </a:lnSpc>
              <a:buClr>
                <a:srgbClr val="0E26DE"/>
              </a:buClr>
              <a:buFont typeface="Arial" panose="020B0604020202020204" pitchFamily="34" charset="0"/>
              <a:buChar char="•"/>
            </a:pPr>
            <a:r>
              <a:rPr lang="en-US" sz="2400" dirty="0" smtClean="0">
                <a:solidFill>
                  <a:schemeClr val="tx1"/>
                </a:solidFill>
              </a:rPr>
              <a:t>National </a:t>
            </a:r>
            <a:r>
              <a:rPr lang="en-US" sz="2400" dirty="0">
                <a:solidFill>
                  <a:schemeClr val="tx1"/>
                </a:solidFill>
              </a:rPr>
              <a:t>Bank of Oman Introduction</a:t>
            </a:r>
          </a:p>
          <a:p>
            <a:pPr marL="457200" indent="-457200">
              <a:lnSpc>
                <a:spcPct val="200000"/>
              </a:lnSpc>
              <a:buClr>
                <a:srgbClr val="0E26DE"/>
              </a:buClr>
              <a:buFont typeface="Arial" panose="020B0604020202020204" pitchFamily="34" charset="0"/>
              <a:buChar char="•"/>
            </a:pPr>
            <a:r>
              <a:rPr lang="en-US" sz="2400" dirty="0" smtClean="0">
                <a:solidFill>
                  <a:schemeClr val="tx1"/>
                </a:solidFill>
              </a:rPr>
              <a:t>Financial </a:t>
            </a:r>
            <a:r>
              <a:rPr lang="en-US" sz="2400" dirty="0">
                <a:solidFill>
                  <a:schemeClr val="tx1"/>
                </a:solidFill>
              </a:rPr>
              <a:t>Performance</a:t>
            </a:r>
          </a:p>
          <a:p>
            <a:pPr marL="457200" indent="-457200">
              <a:lnSpc>
                <a:spcPct val="200000"/>
              </a:lnSpc>
              <a:buClr>
                <a:srgbClr val="0E26DE"/>
              </a:buClr>
              <a:buFont typeface="Arial" panose="020B0604020202020204" pitchFamily="34" charset="0"/>
              <a:buChar char="•"/>
            </a:pPr>
            <a:r>
              <a:rPr lang="en-US" sz="2400" dirty="0">
                <a:solidFill>
                  <a:schemeClr val="tx1"/>
                </a:solidFill>
              </a:rPr>
              <a:t>Appendix</a:t>
            </a:r>
          </a:p>
          <a:p>
            <a:pPr marL="457200" indent="-457200">
              <a:lnSpc>
                <a:spcPct val="200000"/>
              </a:lnSpc>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18647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grpSp>
        <p:nvGrpSpPr>
          <p:cNvPr id="4" name="Group 3"/>
          <p:cNvGrpSpPr/>
          <p:nvPr/>
        </p:nvGrpSpPr>
        <p:grpSpPr>
          <a:xfrm>
            <a:off x="3677510" y="1503370"/>
            <a:ext cx="4636136" cy="4727414"/>
            <a:chOff x="1583543" y="1439333"/>
            <a:chExt cx="2071664" cy="2112452"/>
          </a:xfrm>
          <a:solidFill>
            <a:srgbClr val="002060"/>
          </a:solidFill>
        </p:grpSpPr>
        <p:grpSp>
          <p:nvGrpSpPr>
            <p:cNvPr id="5" name="Group 3"/>
            <p:cNvGrpSpPr>
              <a:grpSpLocks/>
            </p:cNvGrpSpPr>
            <p:nvPr/>
          </p:nvGrpSpPr>
          <p:grpSpPr bwMode="auto">
            <a:xfrm>
              <a:off x="1583543" y="1439333"/>
              <a:ext cx="2071664" cy="2112452"/>
              <a:chOff x="1484" y="816"/>
              <a:chExt cx="2692" cy="2745"/>
            </a:xfrm>
            <a:grpFill/>
          </p:grpSpPr>
          <p:sp>
            <p:nvSpPr>
              <p:cNvPr id="13" name="Freeform 4"/>
              <p:cNvSpPr>
                <a:spLocks/>
              </p:cNvSpPr>
              <p:nvPr/>
            </p:nvSpPr>
            <p:spPr bwMode="blackWhite">
              <a:xfrm>
                <a:off x="3007" y="2345"/>
                <a:ext cx="1025" cy="967"/>
              </a:xfrm>
              <a:custGeom>
                <a:avLst/>
                <a:gdLst>
                  <a:gd name="T0" fmla="*/ 89 w 1025"/>
                  <a:gd name="T1" fmla="*/ 315 h 967"/>
                  <a:gd name="T2" fmla="*/ 116 w 1025"/>
                  <a:gd name="T3" fmla="*/ 292 h 967"/>
                  <a:gd name="T4" fmla="*/ 143 w 1025"/>
                  <a:gd name="T5" fmla="*/ 266 h 967"/>
                  <a:gd name="T6" fmla="*/ 168 w 1025"/>
                  <a:gd name="T7" fmla="*/ 241 h 967"/>
                  <a:gd name="T8" fmla="*/ 192 w 1025"/>
                  <a:gd name="T9" fmla="*/ 213 h 967"/>
                  <a:gd name="T10" fmla="*/ 214 w 1025"/>
                  <a:gd name="T11" fmla="*/ 185 h 967"/>
                  <a:gd name="T12" fmla="*/ 234 w 1025"/>
                  <a:gd name="T13" fmla="*/ 155 h 967"/>
                  <a:gd name="T14" fmla="*/ 253 w 1025"/>
                  <a:gd name="T15" fmla="*/ 125 h 967"/>
                  <a:gd name="T16" fmla="*/ 270 w 1025"/>
                  <a:gd name="T17" fmla="*/ 93 h 967"/>
                  <a:gd name="T18" fmla="*/ 285 w 1025"/>
                  <a:gd name="T19" fmla="*/ 61 h 967"/>
                  <a:gd name="T20" fmla="*/ 299 w 1025"/>
                  <a:gd name="T21" fmla="*/ 28 h 967"/>
                  <a:gd name="T22" fmla="*/ 310 w 1025"/>
                  <a:gd name="T23" fmla="*/ 0 h 967"/>
                  <a:gd name="T24" fmla="*/ 667 w 1025"/>
                  <a:gd name="T25" fmla="*/ 233 h 967"/>
                  <a:gd name="T26" fmla="*/ 1024 w 1025"/>
                  <a:gd name="T27" fmla="*/ 5 h 967"/>
                  <a:gd name="T28" fmla="*/ 1010 w 1025"/>
                  <a:gd name="T29" fmla="*/ 75 h 967"/>
                  <a:gd name="T30" fmla="*/ 993 w 1025"/>
                  <a:gd name="T31" fmla="*/ 146 h 967"/>
                  <a:gd name="T32" fmla="*/ 972 w 1025"/>
                  <a:gd name="T33" fmla="*/ 214 h 967"/>
                  <a:gd name="T34" fmla="*/ 947 w 1025"/>
                  <a:gd name="T35" fmla="*/ 282 h 967"/>
                  <a:gd name="T36" fmla="*/ 920 w 1025"/>
                  <a:gd name="T37" fmla="*/ 348 h 967"/>
                  <a:gd name="T38" fmla="*/ 888 w 1025"/>
                  <a:gd name="T39" fmla="*/ 412 h 967"/>
                  <a:gd name="T40" fmla="*/ 854 w 1025"/>
                  <a:gd name="T41" fmla="*/ 474 h 967"/>
                  <a:gd name="T42" fmla="*/ 816 w 1025"/>
                  <a:gd name="T43" fmla="*/ 536 h 967"/>
                  <a:gd name="T44" fmla="*/ 776 w 1025"/>
                  <a:gd name="T45" fmla="*/ 594 h 967"/>
                  <a:gd name="T46" fmla="*/ 732 w 1025"/>
                  <a:gd name="T47" fmla="*/ 651 h 967"/>
                  <a:gd name="T48" fmla="*/ 685 w 1025"/>
                  <a:gd name="T49" fmla="*/ 706 h 967"/>
                  <a:gd name="T50" fmla="*/ 635 w 1025"/>
                  <a:gd name="T51" fmla="*/ 759 h 967"/>
                  <a:gd name="T52" fmla="*/ 583 w 1025"/>
                  <a:gd name="T53" fmla="*/ 809 h 967"/>
                  <a:gd name="T54" fmla="*/ 527 w 1025"/>
                  <a:gd name="T55" fmla="*/ 856 h 967"/>
                  <a:gd name="T56" fmla="*/ 616 w 1025"/>
                  <a:gd name="T57" fmla="*/ 966 h 967"/>
                  <a:gd name="T58" fmla="*/ 58 w 1025"/>
                  <a:gd name="T59" fmla="*/ 777 h 967"/>
                  <a:gd name="T60" fmla="*/ 0 w 1025"/>
                  <a:gd name="T61" fmla="*/ 206 h 967"/>
                  <a:gd name="T62" fmla="*/ 89 w 1025"/>
                  <a:gd name="T63" fmla="*/ 315 h 9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5" h="967">
                    <a:moveTo>
                      <a:pt x="89" y="315"/>
                    </a:moveTo>
                    <a:lnTo>
                      <a:pt x="116" y="292"/>
                    </a:lnTo>
                    <a:lnTo>
                      <a:pt x="143" y="266"/>
                    </a:lnTo>
                    <a:lnTo>
                      <a:pt x="168" y="241"/>
                    </a:lnTo>
                    <a:lnTo>
                      <a:pt x="192" y="213"/>
                    </a:lnTo>
                    <a:lnTo>
                      <a:pt x="214" y="185"/>
                    </a:lnTo>
                    <a:lnTo>
                      <a:pt x="234" y="155"/>
                    </a:lnTo>
                    <a:lnTo>
                      <a:pt x="253" y="125"/>
                    </a:lnTo>
                    <a:lnTo>
                      <a:pt x="270" y="93"/>
                    </a:lnTo>
                    <a:lnTo>
                      <a:pt x="285" y="61"/>
                    </a:lnTo>
                    <a:lnTo>
                      <a:pt x="299" y="28"/>
                    </a:lnTo>
                    <a:lnTo>
                      <a:pt x="310" y="0"/>
                    </a:lnTo>
                    <a:lnTo>
                      <a:pt x="667" y="233"/>
                    </a:lnTo>
                    <a:lnTo>
                      <a:pt x="1024" y="5"/>
                    </a:lnTo>
                    <a:lnTo>
                      <a:pt x="1010" y="75"/>
                    </a:lnTo>
                    <a:lnTo>
                      <a:pt x="993" y="146"/>
                    </a:lnTo>
                    <a:lnTo>
                      <a:pt x="972" y="214"/>
                    </a:lnTo>
                    <a:lnTo>
                      <a:pt x="947" y="282"/>
                    </a:lnTo>
                    <a:lnTo>
                      <a:pt x="920" y="348"/>
                    </a:lnTo>
                    <a:lnTo>
                      <a:pt x="888" y="412"/>
                    </a:lnTo>
                    <a:lnTo>
                      <a:pt x="854" y="474"/>
                    </a:lnTo>
                    <a:lnTo>
                      <a:pt x="816" y="536"/>
                    </a:lnTo>
                    <a:lnTo>
                      <a:pt x="776" y="594"/>
                    </a:lnTo>
                    <a:lnTo>
                      <a:pt x="732" y="651"/>
                    </a:lnTo>
                    <a:lnTo>
                      <a:pt x="685" y="706"/>
                    </a:lnTo>
                    <a:lnTo>
                      <a:pt x="635" y="759"/>
                    </a:lnTo>
                    <a:lnTo>
                      <a:pt x="583" y="809"/>
                    </a:lnTo>
                    <a:lnTo>
                      <a:pt x="527" y="856"/>
                    </a:lnTo>
                    <a:lnTo>
                      <a:pt x="616" y="966"/>
                    </a:lnTo>
                    <a:lnTo>
                      <a:pt x="58" y="777"/>
                    </a:lnTo>
                    <a:lnTo>
                      <a:pt x="0" y="206"/>
                    </a:lnTo>
                    <a:lnTo>
                      <a:pt x="89" y="315"/>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sp>
            <p:nvSpPr>
              <p:cNvPr id="14" name="Freeform 5"/>
              <p:cNvSpPr>
                <a:spLocks/>
              </p:cNvSpPr>
              <p:nvPr/>
            </p:nvSpPr>
            <p:spPr bwMode="blackWhite">
              <a:xfrm>
                <a:off x="2227" y="2603"/>
                <a:ext cx="1209" cy="958"/>
              </a:xfrm>
              <a:custGeom>
                <a:avLst/>
                <a:gdLst>
                  <a:gd name="T0" fmla="*/ 378 w 1209"/>
                  <a:gd name="T1" fmla="*/ 138 h 958"/>
                  <a:gd name="T2" fmla="*/ 413 w 1209"/>
                  <a:gd name="T3" fmla="*/ 144 h 958"/>
                  <a:gd name="T4" fmla="*/ 450 w 1209"/>
                  <a:gd name="T5" fmla="*/ 149 h 958"/>
                  <a:gd name="T6" fmla="*/ 486 w 1209"/>
                  <a:gd name="T7" fmla="*/ 152 h 958"/>
                  <a:gd name="T8" fmla="*/ 522 w 1209"/>
                  <a:gd name="T9" fmla="*/ 153 h 958"/>
                  <a:gd name="T10" fmla="*/ 558 w 1209"/>
                  <a:gd name="T11" fmla="*/ 153 h 958"/>
                  <a:gd name="T12" fmla="*/ 594 w 1209"/>
                  <a:gd name="T13" fmla="*/ 150 h 958"/>
                  <a:gd name="T14" fmla="*/ 629 w 1209"/>
                  <a:gd name="T15" fmla="*/ 145 h 958"/>
                  <a:gd name="T16" fmla="*/ 665 w 1209"/>
                  <a:gd name="T17" fmla="*/ 138 h 958"/>
                  <a:gd name="T18" fmla="*/ 699 w 1209"/>
                  <a:gd name="T19" fmla="*/ 130 h 958"/>
                  <a:gd name="T20" fmla="*/ 734 w 1209"/>
                  <a:gd name="T21" fmla="*/ 120 h 958"/>
                  <a:gd name="T22" fmla="*/ 762 w 1209"/>
                  <a:gd name="T23" fmla="*/ 111 h 958"/>
                  <a:gd name="T24" fmla="*/ 806 w 1209"/>
                  <a:gd name="T25" fmla="*/ 535 h 958"/>
                  <a:gd name="T26" fmla="*/ 1208 w 1209"/>
                  <a:gd name="T27" fmla="*/ 669 h 958"/>
                  <a:gd name="T28" fmla="*/ 1144 w 1209"/>
                  <a:gd name="T29" fmla="*/ 702 h 958"/>
                  <a:gd name="T30" fmla="*/ 1079 w 1209"/>
                  <a:gd name="T31" fmla="*/ 734 h 958"/>
                  <a:gd name="T32" fmla="*/ 1013 w 1209"/>
                  <a:gd name="T33" fmla="*/ 760 h 958"/>
                  <a:gd name="T34" fmla="*/ 944 w 1209"/>
                  <a:gd name="T35" fmla="*/ 784 h 958"/>
                  <a:gd name="T36" fmla="*/ 876 w 1209"/>
                  <a:gd name="T37" fmla="*/ 804 h 958"/>
                  <a:gd name="T38" fmla="*/ 806 w 1209"/>
                  <a:gd name="T39" fmla="*/ 820 h 958"/>
                  <a:gd name="T40" fmla="*/ 736 w 1209"/>
                  <a:gd name="T41" fmla="*/ 832 h 958"/>
                  <a:gd name="T42" fmla="*/ 664 w 1209"/>
                  <a:gd name="T43" fmla="*/ 842 h 958"/>
                  <a:gd name="T44" fmla="*/ 594 w 1209"/>
                  <a:gd name="T45" fmla="*/ 847 h 958"/>
                  <a:gd name="T46" fmla="*/ 522 w 1209"/>
                  <a:gd name="T47" fmla="*/ 849 h 958"/>
                  <a:gd name="T48" fmla="*/ 450 w 1209"/>
                  <a:gd name="T49" fmla="*/ 847 h 958"/>
                  <a:gd name="T50" fmla="*/ 377 w 1209"/>
                  <a:gd name="T51" fmla="*/ 841 h 958"/>
                  <a:gd name="T52" fmla="*/ 305 w 1209"/>
                  <a:gd name="T53" fmla="*/ 832 h 958"/>
                  <a:gd name="T54" fmla="*/ 234 w 1209"/>
                  <a:gd name="T55" fmla="*/ 818 h 958"/>
                  <a:gd name="T56" fmla="*/ 204 w 1209"/>
                  <a:gd name="T57" fmla="*/ 957 h 958"/>
                  <a:gd name="T58" fmla="*/ 0 w 1209"/>
                  <a:gd name="T59" fmla="*/ 404 h 958"/>
                  <a:gd name="T60" fmla="*/ 407 w 1209"/>
                  <a:gd name="T61" fmla="*/ 0 h 958"/>
                  <a:gd name="T62" fmla="*/ 378 w 1209"/>
                  <a:gd name="T63" fmla="*/ 138 h 9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09" h="958">
                    <a:moveTo>
                      <a:pt x="378" y="138"/>
                    </a:moveTo>
                    <a:lnTo>
                      <a:pt x="413" y="144"/>
                    </a:lnTo>
                    <a:lnTo>
                      <a:pt x="450" y="149"/>
                    </a:lnTo>
                    <a:lnTo>
                      <a:pt x="486" y="152"/>
                    </a:lnTo>
                    <a:lnTo>
                      <a:pt x="522" y="153"/>
                    </a:lnTo>
                    <a:lnTo>
                      <a:pt x="558" y="153"/>
                    </a:lnTo>
                    <a:lnTo>
                      <a:pt x="594" y="150"/>
                    </a:lnTo>
                    <a:lnTo>
                      <a:pt x="629" y="145"/>
                    </a:lnTo>
                    <a:lnTo>
                      <a:pt x="665" y="138"/>
                    </a:lnTo>
                    <a:lnTo>
                      <a:pt x="699" y="130"/>
                    </a:lnTo>
                    <a:lnTo>
                      <a:pt x="734" y="120"/>
                    </a:lnTo>
                    <a:lnTo>
                      <a:pt x="762" y="111"/>
                    </a:lnTo>
                    <a:lnTo>
                      <a:pt x="806" y="535"/>
                    </a:lnTo>
                    <a:lnTo>
                      <a:pt x="1208" y="669"/>
                    </a:lnTo>
                    <a:lnTo>
                      <a:pt x="1144" y="702"/>
                    </a:lnTo>
                    <a:lnTo>
                      <a:pt x="1079" y="734"/>
                    </a:lnTo>
                    <a:lnTo>
                      <a:pt x="1013" y="760"/>
                    </a:lnTo>
                    <a:lnTo>
                      <a:pt x="944" y="784"/>
                    </a:lnTo>
                    <a:lnTo>
                      <a:pt x="876" y="804"/>
                    </a:lnTo>
                    <a:lnTo>
                      <a:pt x="806" y="820"/>
                    </a:lnTo>
                    <a:lnTo>
                      <a:pt x="736" y="832"/>
                    </a:lnTo>
                    <a:lnTo>
                      <a:pt x="664" y="842"/>
                    </a:lnTo>
                    <a:lnTo>
                      <a:pt x="594" y="847"/>
                    </a:lnTo>
                    <a:lnTo>
                      <a:pt x="522" y="849"/>
                    </a:lnTo>
                    <a:lnTo>
                      <a:pt x="450" y="847"/>
                    </a:lnTo>
                    <a:lnTo>
                      <a:pt x="377" y="841"/>
                    </a:lnTo>
                    <a:lnTo>
                      <a:pt x="305" y="832"/>
                    </a:lnTo>
                    <a:lnTo>
                      <a:pt x="234" y="818"/>
                    </a:lnTo>
                    <a:lnTo>
                      <a:pt x="204" y="957"/>
                    </a:lnTo>
                    <a:lnTo>
                      <a:pt x="0" y="404"/>
                    </a:lnTo>
                    <a:lnTo>
                      <a:pt x="407" y="0"/>
                    </a:lnTo>
                    <a:lnTo>
                      <a:pt x="378" y="138"/>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sp>
            <p:nvSpPr>
              <p:cNvPr id="15" name="Freeform 6"/>
              <p:cNvSpPr>
                <a:spLocks/>
              </p:cNvSpPr>
              <p:nvPr/>
            </p:nvSpPr>
            <p:spPr bwMode="blackWhite">
              <a:xfrm>
                <a:off x="1484" y="2284"/>
                <a:ext cx="1009" cy="1106"/>
              </a:xfrm>
              <a:custGeom>
                <a:avLst/>
                <a:gdLst>
                  <a:gd name="T0" fmla="*/ 746 w 1009"/>
                  <a:gd name="T1" fmla="*/ 126 h 1106"/>
                  <a:gd name="T2" fmla="*/ 763 w 1009"/>
                  <a:gd name="T3" fmla="*/ 157 h 1106"/>
                  <a:gd name="T4" fmla="*/ 783 w 1009"/>
                  <a:gd name="T5" fmla="*/ 189 h 1106"/>
                  <a:gd name="T6" fmla="*/ 802 w 1009"/>
                  <a:gd name="T7" fmla="*/ 219 h 1106"/>
                  <a:gd name="T8" fmla="*/ 825 w 1009"/>
                  <a:gd name="T9" fmla="*/ 248 h 1106"/>
                  <a:gd name="T10" fmla="*/ 847 w 1009"/>
                  <a:gd name="T11" fmla="*/ 275 h 1106"/>
                  <a:gd name="T12" fmla="*/ 873 w 1009"/>
                  <a:gd name="T13" fmla="*/ 301 h 1106"/>
                  <a:gd name="T14" fmla="*/ 898 w 1009"/>
                  <a:gd name="T15" fmla="*/ 326 h 1106"/>
                  <a:gd name="T16" fmla="*/ 926 w 1009"/>
                  <a:gd name="T17" fmla="*/ 349 h 1106"/>
                  <a:gd name="T18" fmla="*/ 954 w 1009"/>
                  <a:gd name="T19" fmla="*/ 371 h 1106"/>
                  <a:gd name="T20" fmla="*/ 983 w 1009"/>
                  <a:gd name="T21" fmla="*/ 391 h 1106"/>
                  <a:gd name="T22" fmla="*/ 1008 w 1009"/>
                  <a:gd name="T23" fmla="*/ 408 h 1106"/>
                  <a:gd name="T24" fmla="*/ 706 w 1009"/>
                  <a:gd name="T25" fmla="*/ 709 h 1106"/>
                  <a:gd name="T26" fmla="*/ 855 w 1009"/>
                  <a:gd name="T27" fmla="*/ 1105 h 1106"/>
                  <a:gd name="T28" fmla="*/ 790 w 1009"/>
                  <a:gd name="T29" fmla="*/ 1077 h 1106"/>
                  <a:gd name="T30" fmla="*/ 724 w 1009"/>
                  <a:gd name="T31" fmla="*/ 1046 h 1106"/>
                  <a:gd name="T32" fmla="*/ 661 w 1009"/>
                  <a:gd name="T33" fmla="*/ 1011 h 1106"/>
                  <a:gd name="T34" fmla="*/ 600 w 1009"/>
                  <a:gd name="T35" fmla="*/ 972 h 1106"/>
                  <a:gd name="T36" fmla="*/ 541 w 1009"/>
                  <a:gd name="T37" fmla="*/ 932 h 1106"/>
                  <a:gd name="T38" fmla="*/ 485 w 1009"/>
                  <a:gd name="T39" fmla="*/ 888 h 1106"/>
                  <a:gd name="T40" fmla="*/ 432 w 1009"/>
                  <a:gd name="T41" fmla="*/ 841 h 1106"/>
                  <a:gd name="T42" fmla="*/ 379 w 1009"/>
                  <a:gd name="T43" fmla="*/ 791 h 1106"/>
                  <a:gd name="T44" fmla="*/ 331 w 1009"/>
                  <a:gd name="T45" fmla="*/ 740 h 1106"/>
                  <a:gd name="T46" fmla="*/ 284 w 1009"/>
                  <a:gd name="T47" fmla="*/ 685 h 1106"/>
                  <a:gd name="T48" fmla="*/ 240 w 1009"/>
                  <a:gd name="T49" fmla="*/ 628 h 1106"/>
                  <a:gd name="T50" fmla="*/ 198 w 1009"/>
                  <a:gd name="T51" fmla="*/ 568 h 1106"/>
                  <a:gd name="T52" fmla="*/ 160 w 1009"/>
                  <a:gd name="T53" fmla="*/ 507 h 1106"/>
                  <a:gd name="T54" fmla="*/ 126 w 1009"/>
                  <a:gd name="T55" fmla="*/ 442 h 1106"/>
                  <a:gd name="T56" fmla="*/ 0 w 1009"/>
                  <a:gd name="T57" fmla="*/ 506 h 1106"/>
                  <a:gd name="T58" fmla="*/ 301 w 1009"/>
                  <a:gd name="T59" fmla="*/ 0 h 1106"/>
                  <a:gd name="T60" fmla="*/ 871 w 1009"/>
                  <a:gd name="T61" fmla="*/ 62 h 1106"/>
                  <a:gd name="T62" fmla="*/ 746 w 1009"/>
                  <a:gd name="T63" fmla="*/ 126 h 1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09" h="1106">
                    <a:moveTo>
                      <a:pt x="746" y="126"/>
                    </a:moveTo>
                    <a:lnTo>
                      <a:pt x="763" y="157"/>
                    </a:lnTo>
                    <a:lnTo>
                      <a:pt x="783" y="189"/>
                    </a:lnTo>
                    <a:lnTo>
                      <a:pt x="802" y="219"/>
                    </a:lnTo>
                    <a:lnTo>
                      <a:pt x="825" y="248"/>
                    </a:lnTo>
                    <a:lnTo>
                      <a:pt x="847" y="275"/>
                    </a:lnTo>
                    <a:lnTo>
                      <a:pt x="873" y="301"/>
                    </a:lnTo>
                    <a:lnTo>
                      <a:pt x="898" y="326"/>
                    </a:lnTo>
                    <a:lnTo>
                      <a:pt x="926" y="349"/>
                    </a:lnTo>
                    <a:lnTo>
                      <a:pt x="954" y="371"/>
                    </a:lnTo>
                    <a:lnTo>
                      <a:pt x="983" y="391"/>
                    </a:lnTo>
                    <a:lnTo>
                      <a:pt x="1008" y="408"/>
                    </a:lnTo>
                    <a:lnTo>
                      <a:pt x="706" y="709"/>
                    </a:lnTo>
                    <a:lnTo>
                      <a:pt x="855" y="1105"/>
                    </a:lnTo>
                    <a:lnTo>
                      <a:pt x="790" y="1077"/>
                    </a:lnTo>
                    <a:lnTo>
                      <a:pt x="724" y="1046"/>
                    </a:lnTo>
                    <a:lnTo>
                      <a:pt x="661" y="1011"/>
                    </a:lnTo>
                    <a:lnTo>
                      <a:pt x="600" y="972"/>
                    </a:lnTo>
                    <a:lnTo>
                      <a:pt x="541" y="932"/>
                    </a:lnTo>
                    <a:lnTo>
                      <a:pt x="485" y="888"/>
                    </a:lnTo>
                    <a:lnTo>
                      <a:pt x="432" y="841"/>
                    </a:lnTo>
                    <a:lnTo>
                      <a:pt x="379" y="791"/>
                    </a:lnTo>
                    <a:lnTo>
                      <a:pt x="331" y="740"/>
                    </a:lnTo>
                    <a:lnTo>
                      <a:pt x="284" y="685"/>
                    </a:lnTo>
                    <a:lnTo>
                      <a:pt x="240" y="628"/>
                    </a:lnTo>
                    <a:lnTo>
                      <a:pt x="198" y="568"/>
                    </a:lnTo>
                    <a:lnTo>
                      <a:pt x="160" y="507"/>
                    </a:lnTo>
                    <a:lnTo>
                      <a:pt x="126" y="442"/>
                    </a:lnTo>
                    <a:lnTo>
                      <a:pt x="0" y="506"/>
                    </a:lnTo>
                    <a:lnTo>
                      <a:pt x="301" y="0"/>
                    </a:lnTo>
                    <a:lnTo>
                      <a:pt x="871" y="62"/>
                    </a:lnTo>
                    <a:lnTo>
                      <a:pt x="746" y="126"/>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sp>
            <p:nvSpPr>
              <p:cNvPr id="16" name="Freeform 7"/>
              <p:cNvSpPr>
                <a:spLocks/>
              </p:cNvSpPr>
              <p:nvPr/>
            </p:nvSpPr>
            <p:spPr bwMode="blackWhite">
              <a:xfrm>
                <a:off x="1487" y="1497"/>
                <a:ext cx="891" cy="1118"/>
              </a:xfrm>
              <a:custGeom>
                <a:avLst/>
                <a:gdLst>
                  <a:gd name="T0" fmla="*/ 762 w 891"/>
                  <a:gd name="T1" fmla="*/ 429 h 1118"/>
                  <a:gd name="T2" fmla="*/ 748 w 891"/>
                  <a:gd name="T3" fmla="*/ 461 h 1118"/>
                  <a:gd name="T4" fmla="*/ 735 w 891"/>
                  <a:gd name="T5" fmla="*/ 496 h 1118"/>
                  <a:gd name="T6" fmla="*/ 723 w 891"/>
                  <a:gd name="T7" fmla="*/ 530 h 1118"/>
                  <a:gd name="T8" fmla="*/ 714 w 891"/>
                  <a:gd name="T9" fmla="*/ 565 h 1118"/>
                  <a:gd name="T10" fmla="*/ 706 w 891"/>
                  <a:gd name="T11" fmla="*/ 600 h 1118"/>
                  <a:gd name="T12" fmla="*/ 702 w 891"/>
                  <a:gd name="T13" fmla="*/ 636 h 1118"/>
                  <a:gd name="T14" fmla="*/ 698 w 891"/>
                  <a:gd name="T15" fmla="*/ 671 h 1118"/>
                  <a:gd name="T16" fmla="*/ 696 w 891"/>
                  <a:gd name="T17" fmla="*/ 707 h 1118"/>
                  <a:gd name="T18" fmla="*/ 697 w 891"/>
                  <a:gd name="T19" fmla="*/ 743 h 1118"/>
                  <a:gd name="T20" fmla="*/ 699 w 891"/>
                  <a:gd name="T21" fmla="*/ 779 h 1118"/>
                  <a:gd name="T22" fmla="*/ 701 w 891"/>
                  <a:gd name="T23" fmla="*/ 809 h 1118"/>
                  <a:gd name="T24" fmla="*/ 278 w 891"/>
                  <a:gd name="T25" fmla="*/ 756 h 1118"/>
                  <a:gd name="T26" fmla="*/ 57 w 891"/>
                  <a:gd name="T27" fmla="*/ 1117 h 1118"/>
                  <a:gd name="T28" fmla="*/ 39 w 891"/>
                  <a:gd name="T29" fmla="*/ 1048 h 1118"/>
                  <a:gd name="T30" fmla="*/ 23 w 891"/>
                  <a:gd name="T31" fmla="*/ 977 h 1118"/>
                  <a:gd name="T32" fmla="*/ 12 w 891"/>
                  <a:gd name="T33" fmla="*/ 906 h 1118"/>
                  <a:gd name="T34" fmla="*/ 5 w 891"/>
                  <a:gd name="T35" fmla="*/ 834 h 1118"/>
                  <a:gd name="T36" fmla="*/ 0 w 891"/>
                  <a:gd name="T37" fmla="*/ 763 h 1118"/>
                  <a:gd name="T38" fmla="*/ 1 w 891"/>
                  <a:gd name="T39" fmla="*/ 692 h 1118"/>
                  <a:gd name="T40" fmla="*/ 5 w 891"/>
                  <a:gd name="T41" fmla="*/ 621 h 1118"/>
                  <a:gd name="T42" fmla="*/ 12 w 891"/>
                  <a:gd name="T43" fmla="*/ 549 h 1118"/>
                  <a:gd name="T44" fmla="*/ 22 w 891"/>
                  <a:gd name="T45" fmla="*/ 479 h 1118"/>
                  <a:gd name="T46" fmla="*/ 37 w 891"/>
                  <a:gd name="T47" fmla="*/ 408 h 1118"/>
                  <a:gd name="T48" fmla="*/ 55 w 891"/>
                  <a:gd name="T49" fmla="*/ 338 h 1118"/>
                  <a:gd name="T50" fmla="*/ 76 w 891"/>
                  <a:gd name="T51" fmla="*/ 269 h 1118"/>
                  <a:gd name="T52" fmla="*/ 101 w 891"/>
                  <a:gd name="T53" fmla="*/ 201 h 1118"/>
                  <a:gd name="T54" fmla="*/ 131 w 891"/>
                  <a:gd name="T55" fmla="*/ 134 h 1118"/>
                  <a:gd name="T56" fmla="*/ 3 w 891"/>
                  <a:gd name="T57" fmla="*/ 74 h 1118"/>
                  <a:gd name="T58" fmla="*/ 587 w 891"/>
                  <a:gd name="T59" fmla="*/ 0 h 1118"/>
                  <a:gd name="T60" fmla="*/ 890 w 891"/>
                  <a:gd name="T61" fmla="*/ 488 h 1118"/>
                  <a:gd name="T62" fmla="*/ 762 w 891"/>
                  <a:gd name="T63" fmla="*/ 429 h 1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1" h="1118">
                    <a:moveTo>
                      <a:pt x="762" y="429"/>
                    </a:moveTo>
                    <a:lnTo>
                      <a:pt x="748" y="461"/>
                    </a:lnTo>
                    <a:lnTo>
                      <a:pt x="735" y="496"/>
                    </a:lnTo>
                    <a:lnTo>
                      <a:pt x="723" y="530"/>
                    </a:lnTo>
                    <a:lnTo>
                      <a:pt x="714" y="565"/>
                    </a:lnTo>
                    <a:lnTo>
                      <a:pt x="706" y="600"/>
                    </a:lnTo>
                    <a:lnTo>
                      <a:pt x="702" y="636"/>
                    </a:lnTo>
                    <a:lnTo>
                      <a:pt x="698" y="671"/>
                    </a:lnTo>
                    <a:lnTo>
                      <a:pt x="696" y="707"/>
                    </a:lnTo>
                    <a:lnTo>
                      <a:pt x="697" y="743"/>
                    </a:lnTo>
                    <a:lnTo>
                      <a:pt x="699" y="779"/>
                    </a:lnTo>
                    <a:lnTo>
                      <a:pt x="701" y="809"/>
                    </a:lnTo>
                    <a:lnTo>
                      <a:pt x="278" y="756"/>
                    </a:lnTo>
                    <a:lnTo>
                      <a:pt x="57" y="1117"/>
                    </a:lnTo>
                    <a:lnTo>
                      <a:pt x="39" y="1048"/>
                    </a:lnTo>
                    <a:lnTo>
                      <a:pt x="23" y="977"/>
                    </a:lnTo>
                    <a:lnTo>
                      <a:pt x="12" y="906"/>
                    </a:lnTo>
                    <a:lnTo>
                      <a:pt x="5" y="834"/>
                    </a:lnTo>
                    <a:lnTo>
                      <a:pt x="0" y="763"/>
                    </a:lnTo>
                    <a:lnTo>
                      <a:pt x="1" y="692"/>
                    </a:lnTo>
                    <a:lnTo>
                      <a:pt x="5" y="621"/>
                    </a:lnTo>
                    <a:lnTo>
                      <a:pt x="12" y="549"/>
                    </a:lnTo>
                    <a:lnTo>
                      <a:pt x="22" y="479"/>
                    </a:lnTo>
                    <a:lnTo>
                      <a:pt x="37" y="408"/>
                    </a:lnTo>
                    <a:lnTo>
                      <a:pt x="55" y="338"/>
                    </a:lnTo>
                    <a:lnTo>
                      <a:pt x="76" y="269"/>
                    </a:lnTo>
                    <a:lnTo>
                      <a:pt x="101" y="201"/>
                    </a:lnTo>
                    <a:lnTo>
                      <a:pt x="131" y="134"/>
                    </a:lnTo>
                    <a:lnTo>
                      <a:pt x="3" y="74"/>
                    </a:lnTo>
                    <a:lnTo>
                      <a:pt x="587" y="0"/>
                    </a:lnTo>
                    <a:lnTo>
                      <a:pt x="890" y="488"/>
                    </a:lnTo>
                    <a:lnTo>
                      <a:pt x="762" y="429"/>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sp>
            <p:nvSpPr>
              <p:cNvPr id="17" name="Freeform 8"/>
              <p:cNvSpPr>
                <a:spLocks/>
              </p:cNvSpPr>
              <p:nvPr/>
            </p:nvSpPr>
            <p:spPr bwMode="blackWhite">
              <a:xfrm>
                <a:off x="1670" y="816"/>
                <a:ext cx="1203" cy="1006"/>
              </a:xfrm>
              <a:custGeom>
                <a:avLst/>
                <a:gdLst>
                  <a:gd name="T0" fmla="*/ 978 w 1203"/>
                  <a:gd name="T1" fmla="*/ 813 h 1006"/>
                  <a:gd name="T2" fmla="*/ 944 w 1203"/>
                  <a:gd name="T3" fmla="*/ 822 h 1006"/>
                  <a:gd name="T4" fmla="*/ 909 w 1203"/>
                  <a:gd name="T5" fmla="*/ 835 h 1006"/>
                  <a:gd name="T6" fmla="*/ 875 w 1203"/>
                  <a:gd name="T7" fmla="*/ 847 h 1006"/>
                  <a:gd name="T8" fmla="*/ 842 w 1203"/>
                  <a:gd name="T9" fmla="*/ 862 h 1006"/>
                  <a:gd name="T10" fmla="*/ 810 w 1203"/>
                  <a:gd name="T11" fmla="*/ 878 h 1006"/>
                  <a:gd name="T12" fmla="*/ 779 w 1203"/>
                  <a:gd name="T13" fmla="*/ 897 h 1006"/>
                  <a:gd name="T14" fmla="*/ 749 w 1203"/>
                  <a:gd name="T15" fmla="*/ 916 h 1006"/>
                  <a:gd name="T16" fmla="*/ 721 w 1203"/>
                  <a:gd name="T17" fmla="*/ 938 h 1006"/>
                  <a:gd name="T18" fmla="*/ 693 w 1203"/>
                  <a:gd name="T19" fmla="*/ 960 h 1006"/>
                  <a:gd name="T20" fmla="*/ 667 w 1203"/>
                  <a:gd name="T21" fmla="*/ 984 h 1006"/>
                  <a:gd name="T22" fmla="*/ 645 w 1203"/>
                  <a:gd name="T23" fmla="*/ 1005 h 1006"/>
                  <a:gd name="T24" fmla="*/ 420 w 1203"/>
                  <a:gd name="T25" fmla="*/ 643 h 1006"/>
                  <a:gd name="T26" fmla="*/ 0 w 1203"/>
                  <a:gd name="T27" fmla="*/ 699 h 1006"/>
                  <a:gd name="T28" fmla="*/ 42 w 1203"/>
                  <a:gd name="T29" fmla="*/ 641 h 1006"/>
                  <a:gd name="T30" fmla="*/ 88 w 1203"/>
                  <a:gd name="T31" fmla="*/ 584 h 1006"/>
                  <a:gd name="T32" fmla="*/ 135 w 1203"/>
                  <a:gd name="T33" fmla="*/ 531 h 1006"/>
                  <a:gd name="T34" fmla="*/ 187 w 1203"/>
                  <a:gd name="T35" fmla="*/ 480 h 1006"/>
                  <a:gd name="T36" fmla="*/ 239 w 1203"/>
                  <a:gd name="T37" fmla="*/ 432 h 1006"/>
                  <a:gd name="T38" fmla="*/ 295 w 1203"/>
                  <a:gd name="T39" fmla="*/ 387 h 1006"/>
                  <a:gd name="T40" fmla="*/ 352 w 1203"/>
                  <a:gd name="T41" fmla="*/ 346 h 1006"/>
                  <a:gd name="T42" fmla="*/ 413 w 1203"/>
                  <a:gd name="T43" fmla="*/ 305 h 1006"/>
                  <a:gd name="T44" fmla="*/ 474 w 1203"/>
                  <a:gd name="T45" fmla="*/ 270 h 1006"/>
                  <a:gd name="T46" fmla="*/ 538 w 1203"/>
                  <a:gd name="T47" fmla="*/ 237 h 1006"/>
                  <a:gd name="T48" fmla="*/ 603 w 1203"/>
                  <a:gd name="T49" fmla="*/ 207 h 1006"/>
                  <a:gd name="T50" fmla="*/ 671 w 1203"/>
                  <a:gd name="T51" fmla="*/ 180 h 1006"/>
                  <a:gd name="T52" fmla="*/ 739 w 1203"/>
                  <a:gd name="T53" fmla="*/ 157 h 1006"/>
                  <a:gd name="T54" fmla="*/ 810 w 1203"/>
                  <a:gd name="T55" fmla="*/ 138 h 1006"/>
                  <a:gd name="T56" fmla="*/ 776 w 1203"/>
                  <a:gd name="T57" fmla="*/ 0 h 1006"/>
                  <a:gd name="T58" fmla="*/ 1202 w 1203"/>
                  <a:gd name="T59" fmla="*/ 407 h 1006"/>
                  <a:gd name="T60" fmla="*/ 1013 w 1203"/>
                  <a:gd name="T61" fmla="*/ 949 h 1006"/>
                  <a:gd name="T62" fmla="*/ 978 w 1203"/>
                  <a:gd name="T63" fmla="*/ 813 h 10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03" h="1006">
                    <a:moveTo>
                      <a:pt x="978" y="813"/>
                    </a:moveTo>
                    <a:lnTo>
                      <a:pt x="944" y="822"/>
                    </a:lnTo>
                    <a:lnTo>
                      <a:pt x="909" y="835"/>
                    </a:lnTo>
                    <a:lnTo>
                      <a:pt x="875" y="847"/>
                    </a:lnTo>
                    <a:lnTo>
                      <a:pt x="842" y="862"/>
                    </a:lnTo>
                    <a:lnTo>
                      <a:pt x="810" y="878"/>
                    </a:lnTo>
                    <a:lnTo>
                      <a:pt x="779" y="897"/>
                    </a:lnTo>
                    <a:lnTo>
                      <a:pt x="749" y="916"/>
                    </a:lnTo>
                    <a:lnTo>
                      <a:pt x="721" y="938"/>
                    </a:lnTo>
                    <a:lnTo>
                      <a:pt x="693" y="960"/>
                    </a:lnTo>
                    <a:lnTo>
                      <a:pt x="667" y="984"/>
                    </a:lnTo>
                    <a:lnTo>
                      <a:pt x="645" y="1005"/>
                    </a:lnTo>
                    <a:lnTo>
                      <a:pt x="420" y="643"/>
                    </a:lnTo>
                    <a:lnTo>
                      <a:pt x="0" y="699"/>
                    </a:lnTo>
                    <a:lnTo>
                      <a:pt x="42" y="641"/>
                    </a:lnTo>
                    <a:lnTo>
                      <a:pt x="88" y="584"/>
                    </a:lnTo>
                    <a:lnTo>
                      <a:pt x="135" y="531"/>
                    </a:lnTo>
                    <a:lnTo>
                      <a:pt x="187" y="480"/>
                    </a:lnTo>
                    <a:lnTo>
                      <a:pt x="239" y="432"/>
                    </a:lnTo>
                    <a:lnTo>
                      <a:pt x="295" y="387"/>
                    </a:lnTo>
                    <a:lnTo>
                      <a:pt x="352" y="346"/>
                    </a:lnTo>
                    <a:lnTo>
                      <a:pt x="413" y="305"/>
                    </a:lnTo>
                    <a:lnTo>
                      <a:pt x="474" y="270"/>
                    </a:lnTo>
                    <a:lnTo>
                      <a:pt x="538" y="237"/>
                    </a:lnTo>
                    <a:lnTo>
                      <a:pt x="603" y="207"/>
                    </a:lnTo>
                    <a:lnTo>
                      <a:pt x="671" y="180"/>
                    </a:lnTo>
                    <a:lnTo>
                      <a:pt x="739" y="157"/>
                    </a:lnTo>
                    <a:lnTo>
                      <a:pt x="810" y="138"/>
                    </a:lnTo>
                    <a:lnTo>
                      <a:pt x="776" y="0"/>
                    </a:lnTo>
                    <a:lnTo>
                      <a:pt x="1202" y="407"/>
                    </a:lnTo>
                    <a:lnTo>
                      <a:pt x="1013" y="949"/>
                    </a:lnTo>
                    <a:lnTo>
                      <a:pt x="978" y="813"/>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sp>
            <p:nvSpPr>
              <p:cNvPr id="18" name="Freeform 9"/>
              <p:cNvSpPr>
                <a:spLocks/>
              </p:cNvSpPr>
              <p:nvPr/>
            </p:nvSpPr>
            <p:spPr bwMode="blackWhite">
              <a:xfrm>
                <a:off x="2618" y="916"/>
                <a:ext cx="1029" cy="955"/>
              </a:xfrm>
              <a:custGeom>
                <a:avLst/>
                <a:gdLst>
                  <a:gd name="T0" fmla="*/ 512 w 1029"/>
                  <a:gd name="T1" fmla="*/ 843 h 955"/>
                  <a:gd name="T2" fmla="*/ 484 w 1029"/>
                  <a:gd name="T3" fmla="*/ 822 h 955"/>
                  <a:gd name="T4" fmla="*/ 453 w 1029"/>
                  <a:gd name="T5" fmla="*/ 801 h 955"/>
                  <a:gd name="T6" fmla="*/ 423 w 1029"/>
                  <a:gd name="T7" fmla="*/ 783 h 955"/>
                  <a:gd name="T8" fmla="*/ 390 w 1029"/>
                  <a:gd name="T9" fmla="*/ 766 h 955"/>
                  <a:gd name="T10" fmla="*/ 358 w 1029"/>
                  <a:gd name="T11" fmla="*/ 750 h 955"/>
                  <a:gd name="T12" fmla="*/ 324 w 1029"/>
                  <a:gd name="T13" fmla="*/ 738 h 955"/>
                  <a:gd name="T14" fmla="*/ 290 w 1029"/>
                  <a:gd name="T15" fmla="*/ 726 h 955"/>
                  <a:gd name="T16" fmla="*/ 255 w 1029"/>
                  <a:gd name="T17" fmla="*/ 717 h 955"/>
                  <a:gd name="T18" fmla="*/ 221 w 1029"/>
                  <a:gd name="T19" fmla="*/ 709 h 955"/>
                  <a:gd name="T20" fmla="*/ 186 w 1029"/>
                  <a:gd name="T21" fmla="*/ 703 h 955"/>
                  <a:gd name="T22" fmla="*/ 156 w 1029"/>
                  <a:gd name="T23" fmla="*/ 698 h 955"/>
                  <a:gd name="T24" fmla="*/ 303 w 1029"/>
                  <a:gd name="T25" fmla="*/ 298 h 955"/>
                  <a:gd name="T26" fmla="*/ 0 w 1029"/>
                  <a:gd name="T27" fmla="*/ 2 h 955"/>
                  <a:gd name="T28" fmla="*/ 71 w 1029"/>
                  <a:gd name="T29" fmla="*/ 0 h 955"/>
                  <a:gd name="T30" fmla="*/ 144 w 1029"/>
                  <a:gd name="T31" fmla="*/ 0 h 955"/>
                  <a:gd name="T32" fmla="*/ 215 w 1029"/>
                  <a:gd name="T33" fmla="*/ 5 h 955"/>
                  <a:gd name="T34" fmla="*/ 287 w 1029"/>
                  <a:gd name="T35" fmla="*/ 14 h 955"/>
                  <a:gd name="T36" fmla="*/ 358 w 1029"/>
                  <a:gd name="T37" fmla="*/ 26 h 955"/>
                  <a:gd name="T38" fmla="*/ 427 w 1029"/>
                  <a:gd name="T39" fmla="*/ 43 h 955"/>
                  <a:gd name="T40" fmla="*/ 495 w 1029"/>
                  <a:gd name="T41" fmla="*/ 62 h 955"/>
                  <a:gd name="T42" fmla="*/ 564 w 1029"/>
                  <a:gd name="T43" fmla="*/ 85 h 955"/>
                  <a:gd name="T44" fmla="*/ 630 w 1029"/>
                  <a:gd name="T45" fmla="*/ 111 h 955"/>
                  <a:gd name="T46" fmla="*/ 695 w 1029"/>
                  <a:gd name="T47" fmla="*/ 141 h 955"/>
                  <a:gd name="T48" fmla="*/ 759 w 1029"/>
                  <a:gd name="T49" fmla="*/ 174 h 955"/>
                  <a:gd name="T50" fmla="*/ 822 w 1029"/>
                  <a:gd name="T51" fmla="*/ 211 h 955"/>
                  <a:gd name="T52" fmla="*/ 883 w 1029"/>
                  <a:gd name="T53" fmla="*/ 250 h 955"/>
                  <a:gd name="T54" fmla="*/ 941 w 1029"/>
                  <a:gd name="T55" fmla="*/ 294 h 955"/>
                  <a:gd name="T56" fmla="*/ 1028 w 1029"/>
                  <a:gd name="T57" fmla="*/ 183 h 955"/>
                  <a:gd name="T58" fmla="*/ 970 w 1029"/>
                  <a:gd name="T59" fmla="*/ 769 h 955"/>
                  <a:gd name="T60" fmla="*/ 426 w 1029"/>
                  <a:gd name="T61" fmla="*/ 954 h 955"/>
                  <a:gd name="T62" fmla="*/ 512 w 1029"/>
                  <a:gd name="T63" fmla="*/ 843 h 9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9" h="955">
                    <a:moveTo>
                      <a:pt x="512" y="843"/>
                    </a:moveTo>
                    <a:lnTo>
                      <a:pt x="484" y="822"/>
                    </a:lnTo>
                    <a:lnTo>
                      <a:pt x="453" y="801"/>
                    </a:lnTo>
                    <a:lnTo>
                      <a:pt x="423" y="783"/>
                    </a:lnTo>
                    <a:lnTo>
                      <a:pt x="390" y="766"/>
                    </a:lnTo>
                    <a:lnTo>
                      <a:pt x="358" y="750"/>
                    </a:lnTo>
                    <a:lnTo>
                      <a:pt x="324" y="738"/>
                    </a:lnTo>
                    <a:lnTo>
                      <a:pt x="290" y="726"/>
                    </a:lnTo>
                    <a:lnTo>
                      <a:pt x="255" y="717"/>
                    </a:lnTo>
                    <a:lnTo>
                      <a:pt x="221" y="709"/>
                    </a:lnTo>
                    <a:lnTo>
                      <a:pt x="186" y="703"/>
                    </a:lnTo>
                    <a:lnTo>
                      <a:pt x="156" y="698"/>
                    </a:lnTo>
                    <a:lnTo>
                      <a:pt x="303" y="298"/>
                    </a:lnTo>
                    <a:lnTo>
                      <a:pt x="0" y="2"/>
                    </a:lnTo>
                    <a:lnTo>
                      <a:pt x="71" y="0"/>
                    </a:lnTo>
                    <a:lnTo>
                      <a:pt x="144" y="0"/>
                    </a:lnTo>
                    <a:lnTo>
                      <a:pt x="215" y="5"/>
                    </a:lnTo>
                    <a:lnTo>
                      <a:pt x="287" y="14"/>
                    </a:lnTo>
                    <a:lnTo>
                      <a:pt x="358" y="26"/>
                    </a:lnTo>
                    <a:lnTo>
                      <a:pt x="427" y="43"/>
                    </a:lnTo>
                    <a:lnTo>
                      <a:pt x="495" y="62"/>
                    </a:lnTo>
                    <a:lnTo>
                      <a:pt x="564" y="85"/>
                    </a:lnTo>
                    <a:lnTo>
                      <a:pt x="630" y="111"/>
                    </a:lnTo>
                    <a:lnTo>
                      <a:pt x="695" y="141"/>
                    </a:lnTo>
                    <a:lnTo>
                      <a:pt x="759" y="174"/>
                    </a:lnTo>
                    <a:lnTo>
                      <a:pt x="822" y="211"/>
                    </a:lnTo>
                    <a:lnTo>
                      <a:pt x="883" y="250"/>
                    </a:lnTo>
                    <a:lnTo>
                      <a:pt x="941" y="294"/>
                    </a:lnTo>
                    <a:lnTo>
                      <a:pt x="1028" y="183"/>
                    </a:lnTo>
                    <a:lnTo>
                      <a:pt x="970" y="769"/>
                    </a:lnTo>
                    <a:lnTo>
                      <a:pt x="426" y="954"/>
                    </a:lnTo>
                    <a:lnTo>
                      <a:pt x="512" y="843"/>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sp>
            <p:nvSpPr>
              <p:cNvPr id="19" name="Freeform 10"/>
              <p:cNvSpPr>
                <a:spLocks/>
              </p:cNvSpPr>
              <p:nvPr/>
            </p:nvSpPr>
            <p:spPr bwMode="blackWhite">
              <a:xfrm>
                <a:off x="3197" y="1297"/>
                <a:ext cx="979" cy="1238"/>
              </a:xfrm>
              <a:custGeom>
                <a:avLst/>
                <a:gdLst>
                  <a:gd name="T0" fmla="*/ 140 w 979"/>
                  <a:gd name="T1" fmla="*/ 928 h 1238"/>
                  <a:gd name="T2" fmla="*/ 139 w 979"/>
                  <a:gd name="T3" fmla="*/ 892 h 1238"/>
                  <a:gd name="T4" fmla="*/ 135 w 979"/>
                  <a:gd name="T5" fmla="*/ 855 h 1238"/>
                  <a:gd name="T6" fmla="*/ 131 w 979"/>
                  <a:gd name="T7" fmla="*/ 820 h 1238"/>
                  <a:gd name="T8" fmla="*/ 123 w 979"/>
                  <a:gd name="T9" fmla="*/ 784 h 1238"/>
                  <a:gd name="T10" fmla="*/ 115 w 979"/>
                  <a:gd name="T11" fmla="*/ 749 h 1238"/>
                  <a:gd name="T12" fmla="*/ 103 w 979"/>
                  <a:gd name="T13" fmla="*/ 715 h 1238"/>
                  <a:gd name="T14" fmla="*/ 91 w 979"/>
                  <a:gd name="T15" fmla="*/ 682 h 1238"/>
                  <a:gd name="T16" fmla="*/ 77 w 979"/>
                  <a:gd name="T17" fmla="*/ 649 h 1238"/>
                  <a:gd name="T18" fmla="*/ 61 w 979"/>
                  <a:gd name="T19" fmla="*/ 617 h 1238"/>
                  <a:gd name="T20" fmla="*/ 43 w 979"/>
                  <a:gd name="T21" fmla="*/ 586 h 1238"/>
                  <a:gd name="T22" fmla="*/ 28 w 979"/>
                  <a:gd name="T23" fmla="*/ 560 h 1238"/>
                  <a:gd name="T24" fmla="*/ 431 w 979"/>
                  <a:gd name="T25" fmla="*/ 422 h 1238"/>
                  <a:gd name="T26" fmla="*/ 472 w 979"/>
                  <a:gd name="T27" fmla="*/ 0 h 1238"/>
                  <a:gd name="T28" fmla="*/ 518 w 979"/>
                  <a:gd name="T29" fmla="*/ 54 h 1238"/>
                  <a:gd name="T30" fmla="*/ 564 w 979"/>
                  <a:gd name="T31" fmla="*/ 111 h 1238"/>
                  <a:gd name="T32" fmla="*/ 604 w 979"/>
                  <a:gd name="T33" fmla="*/ 170 h 1238"/>
                  <a:gd name="T34" fmla="*/ 642 w 979"/>
                  <a:gd name="T35" fmla="*/ 231 h 1238"/>
                  <a:gd name="T36" fmla="*/ 678 w 979"/>
                  <a:gd name="T37" fmla="*/ 293 h 1238"/>
                  <a:gd name="T38" fmla="*/ 709 w 979"/>
                  <a:gd name="T39" fmla="*/ 358 h 1238"/>
                  <a:gd name="T40" fmla="*/ 736 w 979"/>
                  <a:gd name="T41" fmla="*/ 423 h 1238"/>
                  <a:gd name="T42" fmla="*/ 762 w 979"/>
                  <a:gd name="T43" fmla="*/ 491 h 1238"/>
                  <a:gd name="T44" fmla="*/ 783 w 979"/>
                  <a:gd name="T45" fmla="*/ 558 h 1238"/>
                  <a:gd name="T46" fmla="*/ 801 w 979"/>
                  <a:gd name="T47" fmla="*/ 628 h 1238"/>
                  <a:gd name="T48" fmla="*/ 815 w 979"/>
                  <a:gd name="T49" fmla="*/ 699 h 1238"/>
                  <a:gd name="T50" fmla="*/ 826 w 979"/>
                  <a:gd name="T51" fmla="*/ 771 h 1238"/>
                  <a:gd name="T52" fmla="*/ 834 w 979"/>
                  <a:gd name="T53" fmla="*/ 843 h 1238"/>
                  <a:gd name="T54" fmla="*/ 836 w 979"/>
                  <a:gd name="T55" fmla="*/ 916 h 1238"/>
                  <a:gd name="T56" fmla="*/ 978 w 979"/>
                  <a:gd name="T57" fmla="*/ 913 h 1238"/>
                  <a:gd name="T58" fmla="*/ 485 w 979"/>
                  <a:gd name="T59" fmla="*/ 1237 h 1238"/>
                  <a:gd name="T60" fmla="*/ 0 w 979"/>
                  <a:gd name="T61" fmla="*/ 931 h 1238"/>
                  <a:gd name="T62" fmla="*/ 140 w 979"/>
                  <a:gd name="T63" fmla="*/ 928 h 12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9" h="1238">
                    <a:moveTo>
                      <a:pt x="140" y="928"/>
                    </a:moveTo>
                    <a:lnTo>
                      <a:pt x="139" y="892"/>
                    </a:lnTo>
                    <a:lnTo>
                      <a:pt x="135" y="855"/>
                    </a:lnTo>
                    <a:lnTo>
                      <a:pt x="131" y="820"/>
                    </a:lnTo>
                    <a:lnTo>
                      <a:pt x="123" y="784"/>
                    </a:lnTo>
                    <a:lnTo>
                      <a:pt x="115" y="749"/>
                    </a:lnTo>
                    <a:lnTo>
                      <a:pt x="103" y="715"/>
                    </a:lnTo>
                    <a:lnTo>
                      <a:pt x="91" y="682"/>
                    </a:lnTo>
                    <a:lnTo>
                      <a:pt x="77" y="649"/>
                    </a:lnTo>
                    <a:lnTo>
                      <a:pt x="61" y="617"/>
                    </a:lnTo>
                    <a:lnTo>
                      <a:pt x="43" y="586"/>
                    </a:lnTo>
                    <a:lnTo>
                      <a:pt x="28" y="560"/>
                    </a:lnTo>
                    <a:lnTo>
                      <a:pt x="431" y="422"/>
                    </a:lnTo>
                    <a:lnTo>
                      <a:pt x="472" y="0"/>
                    </a:lnTo>
                    <a:lnTo>
                      <a:pt x="518" y="54"/>
                    </a:lnTo>
                    <a:lnTo>
                      <a:pt x="564" y="111"/>
                    </a:lnTo>
                    <a:lnTo>
                      <a:pt x="604" y="170"/>
                    </a:lnTo>
                    <a:lnTo>
                      <a:pt x="642" y="231"/>
                    </a:lnTo>
                    <a:lnTo>
                      <a:pt x="678" y="293"/>
                    </a:lnTo>
                    <a:lnTo>
                      <a:pt x="709" y="358"/>
                    </a:lnTo>
                    <a:lnTo>
                      <a:pt x="736" y="423"/>
                    </a:lnTo>
                    <a:lnTo>
                      <a:pt x="762" y="491"/>
                    </a:lnTo>
                    <a:lnTo>
                      <a:pt x="783" y="558"/>
                    </a:lnTo>
                    <a:lnTo>
                      <a:pt x="801" y="628"/>
                    </a:lnTo>
                    <a:lnTo>
                      <a:pt x="815" y="699"/>
                    </a:lnTo>
                    <a:lnTo>
                      <a:pt x="826" y="771"/>
                    </a:lnTo>
                    <a:lnTo>
                      <a:pt x="834" y="843"/>
                    </a:lnTo>
                    <a:lnTo>
                      <a:pt x="836" y="916"/>
                    </a:lnTo>
                    <a:lnTo>
                      <a:pt x="978" y="913"/>
                    </a:lnTo>
                    <a:lnTo>
                      <a:pt x="485" y="1237"/>
                    </a:lnTo>
                    <a:lnTo>
                      <a:pt x="0" y="931"/>
                    </a:lnTo>
                    <a:lnTo>
                      <a:pt x="140" y="928"/>
                    </a:lnTo>
                  </a:path>
                </a:pathLst>
              </a:custGeom>
              <a:solidFill>
                <a:srgbClr val="0E26DE"/>
              </a:solidFill>
              <a:ln w="12700" cap="rnd" cmpd="sng">
                <a:solidFill>
                  <a:srgbClr val="0E26DE"/>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i="0">
                  <a:solidFill>
                    <a:srgbClr val="FFFFFF"/>
                  </a:solidFill>
                  <a:latin typeface="+mj-lt"/>
                  <a:cs typeface="Arial"/>
                </a:endParaRPr>
              </a:p>
            </p:txBody>
          </p:sp>
        </p:grpSp>
        <p:sp>
          <p:nvSpPr>
            <p:cNvPr id="6" name="TextBox 5"/>
            <p:cNvSpPr txBox="1"/>
            <p:nvPr/>
          </p:nvSpPr>
          <p:spPr>
            <a:xfrm>
              <a:off x="2696904" y="1793194"/>
              <a:ext cx="477716" cy="206296"/>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Strong and Growing Franchise</a:t>
              </a:r>
            </a:p>
          </p:txBody>
        </p:sp>
        <p:sp>
          <p:nvSpPr>
            <p:cNvPr id="7" name="TextBox 6"/>
            <p:cNvSpPr txBox="1"/>
            <p:nvPr/>
          </p:nvSpPr>
          <p:spPr>
            <a:xfrm>
              <a:off x="3044150" y="2270761"/>
              <a:ext cx="446583" cy="206296"/>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New management team in place</a:t>
              </a:r>
            </a:p>
          </p:txBody>
        </p:sp>
        <p:sp>
          <p:nvSpPr>
            <p:cNvPr id="8" name="TextBox 7"/>
            <p:cNvSpPr txBox="1"/>
            <p:nvPr/>
          </p:nvSpPr>
          <p:spPr>
            <a:xfrm>
              <a:off x="2901805" y="2860072"/>
              <a:ext cx="446702" cy="206296"/>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Revised strategy and outlook</a:t>
              </a:r>
            </a:p>
          </p:txBody>
        </p:sp>
        <p:sp>
          <p:nvSpPr>
            <p:cNvPr id="9" name="TextBox 8"/>
            <p:cNvSpPr txBox="1"/>
            <p:nvPr/>
          </p:nvSpPr>
          <p:spPr>
            <a:xfrm>
              <a:off x="2321157" y="3102971"/>
              <a:ext cx="438424" cy="206296"/>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Strategy execution 2021 &amp; beyond</a:t>
              </a:r>
            </a:p>
          </p:txBody>
        </p:sp>
        <p:sp>
          <p:nvSpPr>
            <p:cNvPr id="10" name="TextBox 9"/>
            <p:cNvSpPr txBox="1"/>
            <p:nvPr/>
          </p:nvSpPr>
          <p:spPr>
            <a:xfrm>
              <a:off x="1827658" y="2804228"/>
              <a:ext cx="347746" cy="206296"/>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Sound Liquidity metrics</a:t>
              </a:r>
            </a:p>
          </p:txBody>
        </p:sp>
        <p:sp>
          <p:nvSpPr>
            <p:cNvPr id="11" name="TextBox 10"/>
            <p:cNvSpPr txBox="1"/>
            <p:nvPr/>
          </p:nvSpPr>
          <p:spPr>
            <a:xfrm>
              <a:off x="1682244" y="2199763"/>
              <a:ext cx="378811" cy="275061"/>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Technology and efficient digital offerings</a:t>
              </a:r>
            </a:p>
          </p:txBody>
        </p:sp>
        <p:sp>
          <p:nvSpPr>
            <p:cNvPr id="12" name="TextBox 11"/>
            <p:cNvSpPr txBox="1"/>
            <p:nvPr/>
          </p:nvSpPr>
          <p:spPr>
            <a:xfrm>
              <a:off x="2097192" y="1763047"/>
              <a:ext cx="359036" cy="137531"/>
            </a:xfrm>
            <a:prstGeom prst="rect">
              <a:avLst/>
            </a:prstGeom>
            <a:noFill/>
          </p:spPr>
          <p:txBody>
            <a:bodyPr wrap="square" lIns="0" tIns="0" rIns="0" bIns="0" rtlCol="0" anchor="ctr" anchorCtr="1">
              <a:spAutoFit/>
            </a:bodyPr>
            <a:lstStyle/>
            <a:p>
              <a:pPr algn="ctr" fontAlgn="auto">
                <a:spcBef>
                  <a:spcPts val="0"/>
                </a:spcBef>
                <a:spcAft>
                  <a:spcPts val="0"/>
                </a:spcAft>
              </a:pPr>
              <a:r>
                <a:rPr lang="en-US" sz="1000" b="1" i="0" dirty="0">
                  <a:solidFill>
                    <a:srgbClr val="FFFFFF"/>
                  </a:solidFill>
                  <a:latin typeface="Open Sans" panose="020B0606030504020204" pitchFamily="34" charset="0"/>
                  <a:ea typeface="Open Sans" panose="020B0606030504020204" pitchFamily="34" charset="0"/>
                  <a:cs typeface="Open Sans" panose="020B0606030504020204" pitchFamily="34" charset="0"/>
                </a:rPr>
                <a:t>Shareholder Support</a:t>
              </a:r>
            </a:p>
          </p:txBody>
        </p:sp>
      </p:grpSp>
      <p:cxnSp>
        <p:nvCxnSpPr>
          <p:cNvPr id="20" name="Elbow Connector 19"/>
          <p:cNvCxnSpPr>
            <a:cxnSpLocks/>
            <a:stCxn id="22" idx="1"/>
          </p:cNvCxnSpPr>
          <p:nvPr/>
        </p:nvCxnSpPr>
        <p:spPr>
          <a:xfrm rot="10800000">
            <a:off x="6614976" y="1674265"/>
            <a:ext cx="1766922" cy="117141"/>
          </a:xfrm>
          <a:prstGeom prst="bentConnector3">
            <a:avLst>
              <a:gd name="adj1" fmla="val 50000"/>
            </a:avLst>
          </a:prstGeom>
          <a:noFill/>
          <a:ln w="9525" cap="flat" cmpd="sng" algn="ctr">
            <a:solidFill>
              <a:srgbClr val="0E26DE"/>
            </a:solidFill>
            <a:prstDash val="solid"/>
            <a:tailEnd type="oval"/>
          </a:ln>
          <a:effectLst/>
        </p:spPr>
      </p:cxnSp>
      <p:sp>
        <p:nvSpPr>
          <p:cNvPr id="22" name="Rectangle 21"/>
          <p:cNvSpPr/>
          <p:nvPr/>
        </p:nvSpPr>
        <p:spPr>
          <a:xfrm>
            <a:off x="8381898" y="1382624"/>
            <a:ext cx="57839" cy="817561"/>
          </a:xfrm>
          <a:prstGeom prst="rect">
            <a:avLst/>
          </a:prstGeom>
          <a:solidFill>
            <a:srgbClr val="8CD2FF"/>
          </a:solidFill>
          <a:ln w="25400" cap="flat" cmpd="sng" algn="ctr">
            <a:noFill/>
            <a:prstDash val="solid"/>
          </a:ln>
          <a:effectLst/>
        </p:spPr>
        <p:txBody>
          <a:bodyPr rtlCol="0" anchor="ctr">
            <a:noAutofit/>
          </a:bodyPr>
          <a:lstStyle/>
          <a:p>
            <a:pPr marL="342900" indent="-342900" algn="ctr" defTabSz="907348" fontAlgn="auto">
              <a:spcBef>
                <a:spcPts val="200"/>
              </a:spcBef>
              <a:spcAft>
                <a:spcPts val="200"/>
              </a:spcAft>
              <a:buClr>
                <a:srgbClr val="0E26DE"/>
              </a:buClr>
              <a:buFont typeface="Arial" panose="020B0604020202020204" pitchFamily="34" charset="0"/>
              <a:buChar char="•"/>
              <a:defRPr/>
            </a:pPr>
            <a:endParaRPr lang="en-US" i="0" kern="0">
              <a:solidFill>
                <a:srgbClr val="FFFFFF"/>
              </a:solidFill>
              <a:latin typeface="+mj-lt"/>
              <a:cs typeface="Arial"/>
            </a:endParaRPr>
          </a:p>
        </p:txBody>
      </p:sp>
      <p:sp>
        <p:nvSpPr>
          <p:cNvPr id="23" name="Rectangle 22"/>
          <p:cNvSpPr/>
          <p:nvPr/>
        </p:nvSpPr>
        <p:spPr bwMode="gray">
          <a:xfrm>
            <a:off x="8485567" y="1382624"/>
            <a:ext cx="3307912" cy="817561"/>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Founded in 1973 and is the oldest first bank. </a:t>
            </a:r>
          </a:p>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Long term relationships with prominent companies, Government related entities and individuals</a:t>
            </a:r>
          </a:p>
        </p:txBody>
      </p:sp>
      <p:sp>
        <p:nvSpPr>
          <p:cNvPr id="26" name="Rectangle 25"/>
          <p:cNvSpPr/>
          <p:nvPr/>
        </p:nvSpPr>
        <p:spPr>
          <a:xfrm>
            <a:off x="8400730" y="2744924"/>
            <a:ext cx="57839" cy="951402"/>
          </a:xfrm>
          <a:prstGeom prst="rect">
            <a:avLst/>
          </a:prstGeom>
          <a:solidFill>
            <a:srgbClr val="8CD2FF"/>
          </a:solidFill>
          <a:ln w="25400" cap="flat" cmpd="sng" algn="ctr">
            <a:noFill/>
            <a:prstDash val="solid"/>
          </a:ln>
          <a:effectLst/>
        </p:spPr>
        <p:txBody>
          <a:bodyPr rtlCol="0" anchor="ctr">
            <a:noAutofit/>
          </a:bodyPr>
          <a:lstStyle/>
          <a:p>
            <a:pPr marL="342900" indent="-342900" algn="ctr" defTabSz="907348" fontAlgn="auto">
              <a:spcBef>
                <a:spcPts val="200"/>
              </a:spcBef>
              <a:spcAft>
                <a:spcPts val="200"/>
              </a:spcAft>
              <a:buClr>
                <a:srgbClr val="0E26DE"/>
              </a:buClr>
              <a:buFont typeface="Arial" panose="020B0604020202020204" pitchFamily="34" charset="0"/>
              <a:buChar char="•"/>
              <a:defRPr/>
            </a:pPr>
            <a:endParaRPr lang="en-US" i="0" kern="0">
              <a:solidFill>
                <a:srgbClr val="FFFFFF"/>
              </a:solidFill>
              <a:latin typeface="+mj-lt"/>
              <a:cs typeface="Arial"/>
            </a:endParaRPr>
          </a:p>
        </p:txBody>
      </p:sp>
      <p:sp>
        <p:nvSpPr>
          <p:cNvPr id="27" name="Rectangle 26"/>
          <p:cNvSpPr/>
          <p:nvPr/>
        </p:nvSpPr>
        <p:spPr bwMode="gray">
          <a:xfrm>
            <a:off x="8485567" y="2744924"/>
            <a:ext cx="3307913" cy="951402"/>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New senior management team established between 2020-2021 with significant banking experience. </a:t>
            </a:r>
          </a:p>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The new team brings a collective experience of over 100 years in banking. </a:t>
            </a:r>
          </a:p>
        </p:txBody>
      </p:sp>
      <p:cxnSp>
        <p:nvCxnSpPr>
          <p:cNvPr id="28" name="Straight Connector 27"/>
          <p:cNvCxnSpPr>
            <a:cxnSpLocks/>
          </p:cNvCxnSpPr>
          <p:nvPr/>
        </p:nvCxnSpPr>
        <p:spPr bwMode="auto">
          <a:xfrm flipH="1" flipV="1">
            <a:off x="8065651" y="3285326"/>
            <a:ext cx="349944" cy="1"/>
          </a:xfrm>
          <a:prstGeom prst="line">
            <a:avLst/>
          </a:prstGeom>
          <a:noFill/>
          <a:ln w="9525" cap="flat" cmpd="sng" algn="ctr">
            <a:solidFill>
              <a:srgbClr val="0E26DE"/>
            </a:solidFill>
            <a:prstDash val="solid"/>
            <a:tailEnd type="oval"/>
          </a:ln>
          <a:effectLst/>
        </p:spPr>
      </p:cxnSp>
      <p:sp>
        <p:nvSpPr>
          <p:cNvPr id="30" name="Rectangle 29"/>
          <p:cNvSpPr/>
          <p:nvPr/>
        </p:nvSpPr>
        <p:spPr>
          <a:xfrm>
            <a:off x="8407805" y="4406988"/>
            <a:ext cx="45719" cy="772483"/>
          </a:xfrm>
          <a:prstGeom prst="rect">
            <a:avLst/>
          </a:prstGeom>
          <a:solidFill>
            <a:srgbClr val="8CD2FF"/>
          </a:solidFill>
          <a:ln w="25400" cap="flat" cmpd="sng" algn="ctr">
            <a:noFill/>
            <a:prstDash val="solid"/>
          </a:ln>
          <a:effectLst/>
        </p:spPr>
        <p:txBody>
          <a:bodyPr rtlCol="0" anchor="ctr">
            <a:noAutofit/>
          </a:bodyPr>
          <a:lstStyle/>
          <a:p>
            <a:pPr marL="342900" indent="-342900" algn="ctr" defTabSz="907348" fontAlgn="auto">
              <a:spcBef>
                <a:spcPts val="200"/>
              </a:spcBef>
              <a:spcAft>
                <a:spcPts val="200"/>
              </a:spcAft>
              <a:buClr>
                <a:srgbClr val="0E26DE"/>
              </a:buClr>
              <a:buFont typeface="Arial" panose="020B0604020202020204" pitchFamily="34" charset="0"/>
              <a:buChar char="•"/>
              <a:defRPr/>
            </a:pPr>
            <a:endParaRPr lang="en-US" i="0" kern="0">
              <a:solidFill>
                <a:srgbClr val="FFFFFF"/>
              </a:solidFill>
              <a:latin typeface="+mj-lt"/>
              <a:cs typeface="Arial"/>
            </a:endParaRPr>
          </a:p>
        </p:txBody>
      </p:sp>
      <p:sp>
        <p:nvSpPr>
          <p:cNvPr id="31" name="Rectangle 30"/>
          <p:cNvSpPr/>
          <p:nvPr/>
        </p:nvSpPr>
        <p:spPr bwMode="gray">
          <a:xfrm>
            <a:off x="8474864" y="4406988"/>
            <a:ext cx="3262193" cy="772483"/>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GB" sz="1050" i="0" kern="0" dirty="0">
                <a:latin typeface="+mj-lt"/>
                <a:cs typeface="Arial"/>
              </a:rPr>
              <a:t>A new 5 year strategic road map approved by board in 2020, with the overall objective to regain and increase market share while significantly increasing profitability metrics. </a:t>
            </a:r>
          </a:p>
        </p:txBody>
      </p:sp>
      <p:cxnSp>
        <p:nvCxnSpPr>
          <p:cNvPr id="32" name="Straight Connector 31"/>
          <p:cNvCxnSpPr>
            <a:cxnSpLocks/>
          </p:cNvCxnSpPr>
          <p:nvPr/>
        </p:nvCxnSpPr>
        <p:spPr bwMode="auto">
          <a:xfrm flipH="1">
            <a:off x="7945573" y="4790169"/>
            <a:ext cx="447626" cy="0"/>
          </a:xfrm>
          <a:prstGeom prst="line">
            <a:avLst/>
          </a:prstGeom>
          <a:noFill/>
          <a:ln w="9525" cap="flat" cmpd="sng" algn="ctr">
            <a:solidFill>
              <a:srgbClr val="0E26DE"/>
            </a:solidFill>
            <a:prstDash val="solid"/>
            <a:tailEnd type="oval"/>
          </a:ln>
          <a:effectLst/>
        </p:spPr>
      </p:cxnSp>
      <p:sp>
        <p:nvSpPr>
          <p:cNvPr id="34" name="Rectangle 33"/>
          <p:cNvSpPr/>
          <p:nvPr/>
        </p:nvSpPr>
        <p:spPr>
          <a:xfrm>
            <a:off x="8389123" y="5475377"/>
            <a:ext cx="55502" cy="1203401"/>
          </a:xfrm>
          <a:prstGeom prst="rect">
            <a:avLst/>
          </a:prstGeom>
          <a:solidFill>
            <a:srgbClr val="8CD2FF"/>
          </a:solidFill>
          <a:ln w="25400" cap="flat" cmpd="sng" algn="ctr">
            <a:noFill/>
            <a:prstDash val="solid"/>
          </a:ln>
          <a:effectLst/>
        </p:spPr>
        <p:txBody>
          <a:bodyPr rtlCol="0" anchor="ctr">
            <a:noAutofit/>
          </a:bodyPr>
          <a:lstStyle/>
          <a:p>
            <a:pPr marL="342900" indent="-342900" algn="ctr" defTabSz="907348" fontAlgn="auto">
              <a:spcBef>
                <a:spcPts val="200"/>
              </a:spcBef>
              <a:spcAft>
                <a:spcPts val="200"/>
              </a:spcAft>
              <a:buClr>
                <a:srgbClr val="0E26DE"/>
              </a:buClr>
              <a:buFont typeface="Arial" panose="020B0604020202020204" pitchFamily="34" charset="0"/>
              <a:buChar char="•"/>
              <a:defRPr/>
            </a:pPr>
            <a:endParaRPr lang="en-US" i="0" kern="0">
              <a:solidFill>
                <a:srgbClr val="FFFFFF"/>
              </a:solidFill>
              <a:latin typeface="+mj-lt"/>
              <a:cs typeface="Arial"/>
            </a:endParaRPr>
          </a:p>
        </p:txBody>
      </p:sp>
      <p:sp>
        <p:nvSpPr>
          <p:cNvPr id="35" name="Rectangle 34"/>
          <p:cNvSpPr/>
          <p:nvPr/>
        </p:nvSpPr>
        <p:spPr bwMode="gray">
          <a:xfrm>
            <a:off x="8474863" y="5475377"/>
            <a:ext cx="3318617" cy="1203402"/>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GB" sz="1050" i="0" kern="0" dirty="0">
                <a:latin typeface="+mj-lt"/>
                <a:cs typeface="Arial"/>
              </a:rPr>
              <a:t>In the first 18 months of execution on the strategy, NBO has gained market share both in loans and deposits, after years of losing market share. </a:t>
            </a:r>
          </a:p>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GB" sz="1050" i="0" kern="0" dirty="0">
                <a:latin typeface="+mj-lt"/>
                <a:cs typeface="Arial"/>
              </a:rPr>
              <a:t>We expect to continue to make progress on our strategic priorities and execute at pace</a:t>
            </a:r>
          </a:p>
        </p:txBody>
      </p:sp>
      <p:cxnSp>
        <p:nvCxnSpPr>
          <p:cNvPr id="36" name="Elbow Connector 35"/>
          <p:cNvCxnSpPr>
            <a:cxnSpLocks/>
            <a:stCxn id="34" idx="1"/>
          </p:cNvCxnSpPr>
          <p:nvPr/>
        </p:nvCxnSpPr>
        <p:spPr>
          <a:xfrm rot="10800000" flipV="1">
            <a:off x="6069633" y="6077078"/>
            <a:ext cx="2319491" cy="51234"/>
          </a:xfrm>
          <a:prstGeom prst="bentConnector3">
            <a:avLst>
              <a:gd name="adj1" fmla="val 50000"/>
            </a:avLst>
          </a:prstGeom>
          <a:noFill/>
          <a:ln w="9525" cap="flat" cmpd="sng" algn="ctr">
            <a:solidFill>
              <a:srgbClr val="0E26DE"/>
            </a:solidFill>
            <a:prstDash val="solid"/>
            <a:tailEnd type="oval"/>
          </a:ln>
          <a:effectLst/>
        </p:spPr>
      </p:cxnSp>
      <p:sp>
        <p:nvSpPr>
          <p:cNvPr id="40" name="Rectangle 39"/>
          <p:cNvSpPr/>
          <p:nvPr/>
        </p:nvSpPr>
        <p:spPr>
          <a:xfrm>
            <a:off x="3309536" y="5013176"/>
            <a:ext cx="62087" cy="1324404"/>
          </a:xfrm>
          <a:prstGeom prst="rect">
            <a:avLst/>
          </a:prstGeom>
          <a:solidFill>
            <a:srgbClr val="8CD2FF"/>
          </a:solidFill>
          <a:ln w="25400" cap="flat" cmpd="sng" algn="ctr">
            <a:noFill/>
            <a:prstDash val="solid"/>
          </a:ln>
          <a:effectLst/>
        </p:spPr>
        <p:txBody>
          <a:bodyPr rtlCol="0" anchor="ctr">
            <a:noAutofit/>
          </a:bodyPr>
          <a:lstStyle/>
          <a:p>
            <a:pPr algn="ctr" defTabSz="907348" fontAlgn="auto">
              <a:spcBef>
                <a:spcPts val="200"/>
              </a:spcBef>
              <a:spcAft>
                <a:spcPts val="200"/>
              </a:spcAft>
              <a:defRPr/>
            </a:pPr>
            <a:endParaRPr lang="en-US" i="0" kern="0">
              <a:solidFill>
                <a:srgbClr val="FFFFFF"/>
              </a:solidFill>
              <a:latin typeface="+mj-lt"/>
              <a:cs typeface="Arial"/>
            </a:endParaRPr>
          </a:p>
        </p:txBody>
      </p:sp>
      <p:sp>
        <p:nvSpPr>
          <p:cNvPr id="41" name="Rectangle 40"/>
          <p:cNvSpPr/>
          <p:nvPr/>
        </p:nvSpPr>
        <p:spPr bwMode="gray">
          <a:xfrm>
            <a:off x="471916" y="5013176"/>
            <a:ext cx="2796380" cy="1324404"/>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Access to stable, significant and low cost deposits from Government and Government related entities</a:t>
            </a:r>
          </a:p>
          <a:p>
            <a:pPr marL="171450"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solidFill>
                  <a:schemeClr val="tx1"/>
                </a:solidFill>
                <a:latin typeface="+mj-lt"/>
                <a:cs typeface="Arial"/>
              </a:rPr>
              <a:t>As at June 2022, NBO’s CASA is at 66% with NSFR and LCR at 107% and 152% respectively </a:t>
            </a:r>
          </a:p>
        </p:txBody>
      </p:sp>
      <p:cxnSp>
        <p:nvCxnSpPr>
          <p:cNvPr id="42" name="Elbow Connector 41"/>
          <p:cNvCxnSpPr>
            <a:cxnSpLocks/>
            <a:stCxn id="40" idx="3"/>
          </p:cNvCxnSpPr>
          <p:nvPr/>
        </p:nvCxnSpPr>
        <p:spPr>
          <a:xfrm flipV="1">
            <a:off x="3371623" y="5545802"/>
            <a:ext cx="950635" cy="129576"/>
          </a:xfrm>
          <a:prstGeom prst="bentConnector3">
            <a:avLst>
              <a:gd name="adj1" fmla="val 50000"/>
            </a:avLst>
          </a:prstGeom>
          <a:noFill/>
          <a:ln w="9525" cap="flat" cmpd="sng" algn="ctr">
            <a:solidFill>
              <a:srgbClr val="0E26DE"/>
            </a:solidFill>
            <a:prstDash val="solid"/>
            <a:tailEnd type="oval"/>
          </a:ln>
          <a:effectLst/>
        </p:spPr>
      </p:cxnSp>
      <p:sp>
        <p:nvSpPr>
          <p:cNvPr id="47" name="Rectangle 46"/>
          <p:cNvSpPr/>
          <p:nvPr/>
        </p:nvSpPr>
        <p:spPr>
          <a:xfrm>
            <a:off x="3288333" y="3487738"/>
            <a:ext cx="45719" cy="687614"/>
          </a:xfrm>
          <a:prstGeom prst="rect">
            <a:avLst/>
          </a:prstGeom>
          <a:solidFill>
            <a:srgbClr val="8CD2FF"/>
          </a:solidFill>
          <a:ln w="25400" cap="flat" cmpd="sng" algn="ctr">
            <a:noFill/>
            <a:prstDash val="solid"/>
          </a:ln>
          <a:effectLst/>
        </p:spPr>
        <p:txBody>
          <a:bodyPr rtlCol="0" anchor="ctr">
            <a:noAutofit/>
          </a:bodyPr>
          <a:lstStyle/>
          <a:p>
            <a:pPr algn="ctr" defTabSz="907348" fontAlgn="auto">
              <a:spcBef>
                <a:spcPts val="200"/>
              </a:spcBef>
              <a:spcAft>
                <a:spcPts val="200"/>
              </a:spcAft>
              <a:defRPr/>
            </a:pPr>
            <a:endParaRPr lang="en-US" i="0" kern="0">
              <a:solidFill>
                <a:srgbClr val="FFFFFF"/>
              </a:solidFill>
              <a:latin typeface="+mj-lt"/>
              <a:cs typeface="Arial"/>
            </a:endParaRPr>
          </a:p>
        </p:txBody>
      </p:sp>
      <p:sp>
        <p:nvSpPr>
          <p:cNvPr id="48" name="Rectangle 47"/>
          <p:cNvSpPr/>
          <p:nvPr/>
        </p:nvSpPr>
        <p:spPr bwMode="gray">
          <a:xfrm>
            <a:off x="471916" y="3487738"/>
            <a:ext cx="2788920" cy="687614"/>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227013" indent="-171450"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Significant investment in technology to offer customers efficient digital experience</a:t>
            </a:r>
          </a:p>
        </p:txBody>
      </p:sp>
      <p:cxnSp>
        <p:nvCxnSpPr>
          <p:cNvPr id="49" name="Straight Connector 48"/>
          <p:cNvCxnSpPr>
            <a:cxnSpLocks/>
            <a:stCxn id="47" idx="3"/>
          </p:cNvCxnSpPr>
          <p:nvPr/>
        </p:nvCxnSpPr>
        <p:spPr bwMode="auto">
          <a:xfrm flipV="1">
            <a:off x="3334052" y="3831544"/>
            <a:ext cx="243036" cy="1"/>
          </a:xfrm>
          <a:prstGeom prst="line">
            <a:avLst/>
          </a:prstGeom>
          <a:noFill/>
          <a:ln w="9525" cap="flat" cmpd="sng" algn="ctr">
            <a:solidFill>
              <a:srgbClr val="0E26DE"/>
            </a:solidFill>
            <a:prstDash val="solid"/>
            <a:tailEnd type="oval"/>
          </a:ln>
          <a:effectLst/>
        </p:spPr>
      </p:cxnSp>
      <p:sp>
        <p:nvSpPr>
          <p:cNvPr id="55" name="Rectangle 54"/>
          <p:cNvSpPr/>
          <p:nvPr/>
        </p:nvSpPr>
        <p:spPr>
          <a:xfrm>
            <a:off x="3291132" y="1304765"/>
            <a:ext cx="45719" cy="1254804"/>
          </a:xfrm>
          <a:prstGeom prst="rect">
            <a:avLst/>
          </a:prstGeom>
          <a:solidFill>
            <a:srgbClr val="8CD2FF"/>
          </a:solidFill>
          <a:ln w="25400" cap="flat" cmpd="sng" algn="ctr">
            <a:noFill/>
            <a:prstDash val="solid"/>
          </a:ln>
          <a:effectLst/>
        </p:spPr>
        <p:txBody>
          <a:bodyPr rtlCol="0" anchor="ctr">
            <a:noAutofit/>
          </a:bodyPr>
          <a:lstStyle/>
          <a:p>
            <a:pPr algn="ctr" defTabSz="907348" fontAlgn="auto">
              <a:spcBef>
                <a:spcPts val="200"/>
              </a:spcBef>
              <a:spcAft>
                <a:spcPts val="200"/>
              </a:spcAft>
              <a:defRPr/>
            </a:pPr>
            <a:endParaRPr lang="en-US" i="0" kern="0">
              <a:solidFill>
                <a:srgbClr val="FFFFFF"/>
              </a:solidFill>
              <a:latin typeface="+mj-lt"/>
              <a:cs typeface="Arial"/>
            </a:endParaRPr>
          </a:p>
        </p:txBody>
      </p:sp>
      <p:sp>
        <p:nvSpPr>
          <p:cNvPr id="56" name="Rectangle 55"/>
          <p:cNvSpPr/>
          <p:nvPr/>
        </p:nvSpPr>
        <p:spPr bwMode="gray">
          <a:xfrm>
            <a:off x="471916" y="1304765"/>
            <a:ext cx="2788920" cy="1254804"/>
          </a:xfrm>
          <a:prstGeom prst="rect">
            <a:avLst/>
          </a:prstGeom>
          <a:solidFill>
            <a:srgbClr val="E8F6FF"/>
          </a:solidFill>
          <a:ln w="6350" cap="flat" cmpd="sng" algn="ctr">
            <a:solidFill>
              <a:srgbClr val="8CD2FF"/>
            </a:solidFill>
            <a:prstDash val="solid"/>
          </a:ln>
          <a:effectLst/>
        </p:spPr>
        <p:txBody>
          <a:bodyPr wrap="square" lIns="91440" tIns="91440" rIns="91440" bIns="91440" rtlCol="0" anchor="ctr" anchorCtr="0">
            <a:noAutofit/>
          </a:bodyPr>
          <a:lstStyle/>
          <a:p>
            <a:pPr marL="227013" indent="-173038"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Strong shareholder base - Commercial Bank PQSC (CB) and Suhail </a:t>
            </a:r>
            <a:r>
              <a:rPr lang="en-US" sz="1050" i="0" kern="0" dirty="0" err="1">
                <a:latin typeface="+mj-lt"/>
                <a:cs typeface="Arial"/>
              </a:rPr>
              <a:t>Bahwan</a:t>
            </a:r>
            <a:r>
              <a:rPr lang="en-US" sz="1050" i="0" kern="0" dirty="0">
                <a:latin typeface="+mj-lt"/>
                <a:cs typeface="Arial"/>
              </a:rPr>
              <a:t> together hold over 49%. </a:t>
            </a:r>
          </a:p>
          <a:p>
            <a:pPr marL="227013" indent="-173038" defTabSz="907348" fontAlgn="auto">
              <a:spcBef>
                <a:spcPts val="200"/>
              </a:spcBef>
              <a:spcAft>
                <a:spcPts val="200"/>
              </a:spcAft>
              <a:buClr>
                <a:srgbClr val="0E26DE"/>
              </a:buClr>
              <a:buSzPct val="120000"/>
              <a:buFont typeface="Arial" panose="020B0604020202020204" pitchFamily="34" charset="0"/>
              <a:buChar char="•"/>
              <a:defRPr/>
            </a:pPr>
            <a:r>
              <a:rPr lang="en-US" sz="1050" i="0" kern="0" dirty="0">
                <a:latin typeface="+mj-lt"/>
                <a:cs typeface="Arial"/>
              </a:rPr>
              <a:t>Deep relationship with the Government institutions on the back of the 27.40% ownership</a:t>
            </a:r>
          </a:p>
        </p:txBody>
      </p:sp>
      <p:cxnSp>
        <p:nvCxnSpPr>
          <p:cNvPr id="57" name="Elbow Connector 56"/>
          <p:cNvCxnSpPr>
            <a:cxnSpLocks/>
            <a:stCxn id="55" idx="3"/>
          </p:cNvCxnSpPr>
          <p:nvPr/>
        </p:nvCxnSpPr>
        <p:spPr>
          <a:xfrm>
            <a:off x="3336851" y="1932167"/>
            <a:ext cx="858527" cy="225414"/>
          </a:xfrm>
          <a:prstGeom prst="bentConnector3">
            <a:avLst>
              <a:gd name="adj1" fmla="val 50000"/>
            </a:avLst>
          </a:prstGeom>
          <a:noFill/>
          <a:ln w="9525" cap="flat" cmpd="sng" algn="ctr">
            <a:solidFill>
              <a:srgbClr val="0E26DE"/>
            </a:solidFill>
            <a:prstDash val="solid"/>
            <a:tailEnd type="oval"/>
          </a:ln>
          <a:effectLst/>
        </p:spPr>
      </p:cxnSp>
    </p:spTree>
    <p:extLst>
      <p:ext uri="{BB962C8B-B14F-4D97-AF65-F5344CB8AC3E}">
        <p14:creationId xmlns:p14="http://schemas.microsoft.com/office/powerpoint/2010/main" val="422486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 xmlns:a16="http://schemas.microsoft.com/office/drawing/2014/main" id="{5063D0AC-F51D-F28D-48AC-20285A36B45F}"/>
              </a:ext>
            </a:extLst>
          </p:cNvPr>
          <p:cNvSpPr/>
          <p:nvPr/>
        </p:nvSpPr>
        <p:spPr>
          <a:xfrm>
            <a:off x="-5142" y="1246032"/>
            <a:ext cx="3560031" cy="5190188"/>
          </a:xfrm>
          <a:prstGeom prst="rect">
            <a:avLst/>
          </a:prstGeom>
          <a:solidFill>
            <a:srgbClr val="0E2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Our Priorities </a:t>
            </a:r>
          </a:p>
        </p:txBody>
      </p:sp>
      <p:pic>
        <p:nvPicPr>
          <p:cNvPr id="4" name="Picture 3"/>
          <p:cNvPicPr>
            <a:picLocks noChangeAspect="1"/>
          </p:cNvPicPr>
          <p:nvPr/>
        </p:nvPicPr>
        <p:blipFill>
          <a:blip r:embed="rId2"/>
          <a:stretch>
            <a:fillRect/>
          </a:stretch>
        </p:blipFill>
        <p:spPr>
          <a:xfrm>
            <a:off x="-5142" y="1246032"/>
            <a:ext cx="3560031" cy="5190188"/>
          </a:xfrm>
          <a:prstGeom prst="rect">
            <a:avLst/>
          </a:prstGeom>
        </p:spPr>
      </p:pic>
      <p:sp>
        <p:nvSpPr>
          <p:cNvPr id="3" name="TextBox 2">
            <a:extLst>
              <a:ext uri="{FF2B5EF4-FFF2-40B4-BE49-F238E27FC236}">
                <a16:creationId xmlns="" xmlns:a16="http://schemas.microsoft.com/office/drawing/2014/main" id="{F2D0D7E9-525C-4786-D6D6-FC7F9AE03D47}"/>
              </a:ext>
            </a:extLst>
          </p:cNvPr>
          <p:cNvSpPr txBox="1"/>
          <p:nvPr/>
        </p:nvSpPr>
        <p:spPr>
          <a:xfrm rot="16200000">
            <a:off x="3306494" y="1750959"/>
            <a:ext cx="1554481" cy="632350"/>
          </a:xfrm>
          <a:prstGeom prst="rect">
            <a:avLst/>
          </a:prstGeom>
          <a:solidFill>
            <a:schemeClr val="tx1"/>
          </a:solidFill>
        </p:spPr>
        <p:txBody>
          <a:bodyPr wrap="square" rtlCol="0" anchor="ctr">
            <a:noAutofit/>
          </a:bodyPr>
          <a:lstStyle/>
          <a:p>
            <a:pPr algn="ctr">
              <a:defRPr/>
            </a:pPr>
            <a:r>
              <a:rPr lang="en-US" sz="1400" dirty="0">
                <a:solidFill>
                  <a:schemeClr val="bg1"/>
                </a:solidFill>
                <a:cs typeface="Arial" panose="020B0604020202020204" pitchFamily="34" charset="0"/>
              </a:rPr>
              <a:t>Balance Sheet</a:t>
            </a:r>
          </a:p>
        </p:txBody>
      </p:sp>
      <p:sp>
        <p:nvSpPr>
          <p:cNvPr id="6" name="TextBox 5">
            <a:extLst>
              <a:ext uri="{FF2B5EF4-FFF2-40B4-BE49-F238E27FC236}">
                <a16:creationId xmlns="" xmlns:a16="http://schemas.microsoft.com/office/drawing/2014/main" id="{B06F3600-5905-2D84-2731-EC6471979F18}"/>
              </a:ext>
            </a:extLst>
          </p:cNvPr>
          <p:cNvSpPr txBox="1"/>
          <p:nvPr/>
        </p:nvSpPr>
        <p:spPr>
          <a:xfrm rot="16200000">
            <a:off x="3306496" y="3562151"/>
            <a:ext cx="1554480" cy="632350"/>
          </a:xfrm>
          <a:prstGeom prst="rect">
            <a:avLst/>
          </a:prstGeom>
          <a:solidFill>
            <a:schemeClr val="tx1"/>
          </a:solidFill>
        </p:spPr>
        <p:txBody>
          <a:bodyPr wrap="square" rtlCol="0" anchor="ctr">
            <a:noAutofit/>
          </a:bodyPr>
          <a:lstStyle/>
          <a:p>
            <a:pPr algn="ctr">
              <a:defRPr/>
            </a:pPr>
            <a:r>
              <a:rPr lang="en-US" sz="1400" dirty="0">
                <a:solidFill>
                  <a:schemeClr val="bg1"/>
                </a:solidFill>
                <a:cs typeface="Arial" panose="020B0604020202020204" pitchFamily="34" charset="0"/>
              </a:rPr>
              <a:t>Business Model</a:t>
            </a:r>
          </a:p>
        </p:txBody>
      </p:sp>
      <p:sp>
        <p:nvSpPr>
          <p:cNvPr id="7" name="TextBox 6">
            <a:extLst>
              <a:ext uri="{FF2B5EF4-FFF2-40B4-BE49-F238E27FC236}">
                <a16:creationId xmlns="" xmlns:a16="http://schemas.microsoft.com/office/drawing/2014/main" id="{49CDEE14-8998-8F58-1F95-33AED49509C7}"/>
              </a:ext>
            </a:extLst>
          </p:cNvPr>
          <p:cNvSpPr txBox="1"/>
          <p:nvPr/>
        </p:nvSpPr>
        <p:spPr>
          <a:xfrm rot="16200000">
            <a:off x="3306498" y="5361427"/>
            <a:ext cx="1554480" cy="632349"/>
          </a:xfrm>
          <a:prstGeom prst="rect">
            <a:avLst/>
          </a:prstGeom>
          <a:solidFill>
            <a:schemeClr val="tx1"/>
          </a:solidFill>
        </p:spPr>
        <p:txBody>
          <a:bodyPr wrap="square" rtlCol="0" anchor="ctr">
            <a:noAutofit/>
          </a:bodyPr>
          <a:lstStyle/>
          <a:p>
            <a:pPr algn="ctr">
              <a:defRPr/>
            </a:pPr>
            <a:r>
              <a:rPr lang="en-US" sz="1400" dirty="0">
                <a:solidFill>
                  <a:schemeClr val="bg1"/>
                </a:solidFill>
                <a:cs typeface="Arial" panose="020B0604020202020204" pitchFamily="34" charset="0"/>
              </a:rPr>
              <a:t>Operating Model</a:t>
            </a:r>
          </a:p>
        </p:txBody>
      </p:sp>
      <p:sp>
        <p:nvSpPr>
          <p:cNvPr id="8" name="Oval 7">
            <a:extLst>
              <a:ext uri="{FF2B5EF4-FFF2-40B4-BE49-F238E27FC236}">
                <a16:creationId xmlns="" xmlns:a16="http://schemas.microsoft.com/office/drawing/2014/main" id="{49E48FB8-D530-DE03-C06F-2B0D7EBD8949}"/>
              </a:ext>
            </a:extLst>
          </p:cNvPr>
          <p:cNvSpPr/>
          <p:nvPr/>
        </p:nvSpPr>
        <p:spPr>
          <a:xfrm>
            <a:off x="3652520" y="1929974"/>
            <a:ext cx="274320" cy="27432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rgbClr val="FFFFFF"/>
                </a:solidFill>
                <a:cs typeface="Arial" panose="020B0604020202020204" pitchFamily="34" charset="0"/>
              </a:rPr>
              <a:t>1</a:t>
            </a:r>
          </a:p>
        </p:txBody>
      </p:sp>
      <p:sp>
        <p:nvSpPr>
          <p:cNvPr id="9" name="Oval 8">
            <a:extLst>
              <a:ext uri="{FF2B5EF4-FFF2-40B4-BE49-F238E27FC236}">
                <a16:creationId xmlns="" xmlns:a16="http://schemas.microsoft.com/office/drawing/2014/main" id="{2769C979-7F04-DBFB-57E7-FA37E5BF5841}"/>
              </a:ext>
            </a:extLst>
          </p:cNvPr>
          <p:cNvSpPr/>
          <p:nvPr/>
        </p:nvSpPr>
        <p:spPr>
          <a:xfrm>
            <a:off x="3626832" y="3736322"/>
            <a:ext cx="274320" cy="27432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rgbClr val="FFFFFF"/>
                </a:solidFill>
                <a:cs typeface="Arial" panose="020B0604020202020204" pitchFamily="34" charset="0"/>
              </a:rPr>
              <a:t>2</a:t>
            </a:r>
          </a:p>
        </p:txBody>
      </p:sp>
      <p:sp>
        <p:nvSpPr>
          <p:cNvPr id="10" name="Oval 9">
            <a:extLst>
              <a:ext uri="{FF2B5EF4-FFF2-40B4-BE49-F238E27FC236}">
                <a16:creationId xmlns="" xmlns:a16="http://schemas.microsoft.com/office/drawing/2014/main" id="{CC6C7287-8710-57A0-495A-9AA1D5B9B363}"/>
              </a:ext>
            </a:extLst>
          </p:cNvPr>
          <p:cNvSpPr/>
          <p:nvPr/>
        </p:nvSpPr>
        <p:spPr>
          <a:xfrm>
            <a:off x="3652520" y="5542670"/>
            <a:ext cx="274320" cy="274320"/>
          </a:xfrm>
          <a:prstGeom prst="ellips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dirty="0">
                <a:solidFill>
                  <a:srgbClr val="FFFFFF"/>
                </a:solidFill>
                <a:cs typeface="Arial" panose="020B0604020202020204" pitchFamily="34" charset="0"/>
              </a:rPr>
              <a:t>3</a:t>
            </a:r>
          </a:p>
        </p:txBody>
      </p:sp>
      <p:sp>
        <p:nvSpPr>
          <p:cNvPr id="11" name="Rectangle 10">
            <a:extLst>
              <a:ext uri="{FF2B5EF4-FFF2-40B4-BE49-F238E27FC236}">
                <a16:creationId xmlns="" xmlns:a16="http://schemas.microsoft.com/office/drawing/2014/main" id="{6B55D59C-981A-97E3-A84E-0C2FF019C287}"/>
              </a:ext>
            </a:extLst>
          </p:cNvPr>
          <p:cNvSpPr/>
          <p:nvPr/>
        </p:nvSpPr>
        <p:spPr>
          <a:xfrm>
            <a:off x="9571706" y="1312718"/>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2" name="Rectangle 11">
            <a:extLst>
              <a:ext uri="{FF2B5EF4-FFF2-40B4-BE49-F238E27FC236}">
                <a16:creationId xmlns="" xmlns:a16="http://schemas.microsoft.com/office/drawing/2014/main" id="{2364FA0B-69B1-A4AA-3645-275B76270E7F}"/>
              </a:ext>
            </a:extLst>
          </p:cNvPr>
          <p:cNvSpPr/>
          <p:nvPr/>
        </p:nvSpPr>
        <p:spPr>
          <a:xfrm>
            <a:off x="9571706" y="3111994"/>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3" name="Rectangle 12">
            <a:extLst>
              <a:ext uri="{FF2B5EF4-FFF2-40B4-BE49-F238E27FC236}">
                <a16:creationId xmlns="" xmlns:a16="http://schemas.microsoft.com/office/drawing/2014/main" id="{D3CADE1D-FCA9-5D91-BD9C-4C8574C3F971}"/>
              </a:ext>
            </a:extLst>
          </p:cNvPr>
          <p:cNvSpPr/>
          <p:nvPr/>
        </p:nvSpPr>
        <p:spPr>
          <a:xfrm>
            <a:off x="9571706" y="4911270"/>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4" name="Rectangle 13">
            <a:extLst>
              <a:ext uri="{FF2B5EF4-FFF2-40B4-BE49-F238E27FC236}">
                <a16:creationId xmlns="" xmlns:a16="http://schemas.microsoft.com/office/drawing/2014/main" id="{417763C5-7476-829E-35F5-C67CBDD9E444}"/>
              </a:ext>
            </a:extLst>
          </p:cNvPr>
          <p:cNvSpPr/>
          <p:nvPr/>
        </p:nvSpPr>
        <p:spPr>
          <a:xfrm>
            <a:off x="7090444" y="1300802"/>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5" name="Rectangle 14">
            <a:extLst>
              <a:ext uri="{FF2B5EF4-FFF2-40B4-BE49-F238E27FC236}">
                <a16:creationId xmlns="" xmlns:a16="http://schemas.microsoft.com/office/drawing/2014/main" id="{FA1D6259-BFF5-A2F4-6DDD-BCBC2F45A8EF}"/>
              </a:ext>
            </a:extLst>
          </p:cNvPr>
          <p:cNvSpPr/>
          <p:nvPr/>
        </p:nvSpPr>
        <p:spPr>
          <a:xfrm>
            <a:off x="7090444" y="3111994"/>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6" name="Rectangle 15">
            <a:extLst>
              <a:ext uri="{FF2B5EF4-FFF2-40B4-BE49-F238E27FC236}">
                <a16:creationId xmlns="" xmlns:a16="http://schemas.microsoft.com/office/drawing/2014/main" id="{7E5ECC38-13D4-86EA-4C40-82B24D06477C}"/>
              </a:ext>
            </a:extLst>
          </p:cNvPr>
          <p:cNvSpPr/>
          <p:nvPr/>
        </p:nvSpPr>
        <p:spPr>
          <a:xfrm>
            <a:off x="7090444" y="4911270"/>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7" name="Rectangle 16">
            <a:extLst>
              <a:ext uri="{FF2B5EF4-FFF2-40B4-BE49-F238E27FC236}">
                <a16:creationId xmlns="" xmlns:a16="http://schemas.microsoft.com/office/drawing/2014/main" id="{143D54AA-ACBA-1643-9780-102771C7D4FB}"/>
              </a:ext>
            </a:extLst>
          </p:cNvPr>
          <p:cNvSpPr/>
          <p:nvPr/>
        </p:nvSpPr>
        <p:spPr>
          <a:xfrm>
            <a:off x="4609182" y="1300802"/>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8" name="Rectangle 17">
            <a:extLst>
              <a:ext uri="{FF2B5EF4-FFF2-40B4-BE49-F238E27FC236}">
                <a16:creationId xmlns="" xmlns:a16="http://schemas.microsoft.com/office/drawing/2014/main" id="{43C6EE26-928E-5597-D7A2-3B03FE052320}"/>
              </a:ext>
            </a:extLst>
          </p:cNvPr>
          <p:cNvSpPr/>
          <p:nvPr/>
        </p:nvSpPr>
        <p:spPr>
          <a:xfrm>
            <a:off x="4609182" y="3111994"/>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19" name="Rectangle 18">
            <a:extLst>
              <a:ext uri="{FF2B5EF4-FFF2-40B4-BE49-F238E27FC236}">
                <a16:creationId xmlns="" xmlns:a16="http://schemas.microsoft.com/office/drawing/2014/main" id="{FDE889C3-6302-7A66-74E6-0A132E1BF731}"/>
              </a:ext>
            </a:extLst>
          </p:cNvPr>
          <p:cNvSpPr/>
          <p:nvPr/>
        </p:nvSpPr>
        <p:spPr>
          <a:xfrm>
            <a:off x="4609182" y="4911270"/>
            <a:ext cx="2286000" cy="1554480"/>
          </a:xfrm>
          <a:prstGeom prst="rect">
            <a:avLst/>
          </a:prstGeom>
          <a:solidFill>
            <a:srgbClr val="D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80C3FF"/>
              </a:solidFill>
              <a:cs typeface="Arial" panose="020B0604020202020204" pitchFamily="34" charset="0"/>
            </a:endParaRPr>
          </a:p>
        </p:txBody>
      </p:sp>
      <p:sp>
        <p:nvSpPr>
          <p:cNvPr id="20" name="TextBox 19">
            <a:extLst>
              <a:ext uri="{FF2B5EF4-FFF2-40B4-BE49-F238E27FC236}">
                <a16:creationId xmlns="" xmlns:a16="http://schemas.microsoft.com/office/drawing/2014/main" id="{4D36536B-3111-4FF6-E974-B5962CD39F00}"/>
              </a:ext>
            </a:extLst>
          </p:cNvPr>
          <p:cNvSpPr txBox="1"/>
          <p:nvPr/>
        </p:nvSpPr>
        <p:spPr>
          <a:xfrm>
            <a:off x="4609182" y="1568407"/>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Liquidity</a:t>
            </a:r>
          </a:p>
        </p:txBody>
      </p:sp>
      <p:sp>
        <p:nvSpPr>
          <p:cNvPr id="21" name="TextBox 20">
            <a:extLst>
              <a:ext uri="{FF2B5EF4-FFF2-40B4-BE49-F238E27FC236}">
                <a16:creationId xmlns="" xmlns:a16="http://schemas.microsoft.com/office/drawing/2014/main" id="{E22AA57A-E953-F7A4-C7BD-27B79104735A}"/>
              </a:ext>
            </a:extLst>
          </p:cNvPr>
          <p:cNvSpPr txBox="1"/>
          <p:nvPr/>
        </p:nvSpPr>
        <p:spPr>
          <a:xfrm>
            <a:off x="7090444" y="1568407"/>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Capital</a:t>
            </a:r>
          </a:p>
        </p:txBody>
      </p:sp>
      <p:sp>
        <p:nvSpPr>
          <p:cNvPr id="22" name="TextBox 21">
            <a:extLst>
              <a:ext uri="{FF2B5EF4-FFF2-40B4-BE49-F238E27FC236}">
                <a16:creationId xmlns="" xmlns:a16="http://schemas.microsoft.com/office/drawing/2014/main" id="{B0DB4D2A-762E-9A93-A617-6E6D82CC1F4D}"/>
              </a:ext>
            </a:extLst>
          </p:cNvPr>
          <p:cNvSpPr txBox="1"/>
          <p:nvPr/>
        </p:nvSpPr>
        <p:spPr>
          <a:xfrm>
            <a:off x="9571706" y="1568407"/>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Asset Quality</a:t>
            </a:r>
          </a:p>
        </p:txBody>
      </p:sp>
      <p:sp>
        <p:nvSpPr>
          <p:cNvPr id="23" name="TextBox 22">
            <a:extLst>
              <a:ext uri="{FF2B5EF4-FFF2-40B4-BE49-F238E27FC236}">
                <a16:creationId xmlns="" xmlns:a16="http://schemas.microsoft.com/office/drawing/2014/main" id="{0697F704-FE38-7201-5F5B-8AA99ABD825B}"/>
              </a:ext>
            </a:extLst>
          </p:cNvPr>
          <p:cNvSpPr txBox="1"/>
          <p:nvPr/>
        </p:nvSpPr>
        <p:spPr>
          <a:xfrm>
            <a:off x="4609182" y="3375442"/>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Revenue</a:t>
            </a:r>
          </a:p>
        </p:txBody>
      </p:sp>
      <p:sp>
        <p:nvSpPr>
          <p:cNvPr id="24" name="TextBox 23">
            <a:extLst>
              <a:ext uri="{FF2B5EF4-FFF2-40B4-BE49-F238E27FC236}">
                <a16:creationId xmlns="" xmlns:a16="http://schemas.microsoft.com/office/drawing/2014/main" id="{E8B04940-32F8-B8E5-99E2-632022CE21C4}"/>
              </a:ext>
            </a:extLst>
          </p:cNvPr>
          <p:cNvSpPr txBox="1"/>
          <p:nvPr/>
        </p:nvSpPr>
        <p:spPr>
          <a:xfrm>
            <a:off x="7090444" y="3375442"/>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Optimization</a:t>
            </a:r>
          </a:p>
        </p:txBody>
      </p:sp>
      <p:sp>
        <p:nvSpPr>
          <p:cNvPr id="25" name="TextBox 24">
            <a:extLst>
              <a:ext uri="{FF2B5EF4-FFF2-40B4-BE49-F238E27FC236}">
                <a16:creationId xmlns="" xmlns:a16="http://schemas.microsoft.com/office/drawing/2014/main" id="{493DA972-C830-09A1-B04F-AEDBC7706059}"/>
              </a:ext>
            </a:extLst>
          </p:cNvPr>
          <p:cNvSpPr txBox="1"/>
          <p:nvPr/>
        </p:nvSpPr>
        <p:spPr>
          <a:xfrm>
            <a:off x="9571706" y="3375442"/>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Partnership</a:t>
            </a:r>
          </a:p>
        </p:txBody>
      </p:sp>
      <p:sp>
        <p:nvSpPr>
          <p:cNvPr id="26" name="TextBox 25">
            <a:extLst>
              <a:ext uri="{FF2B5EF4-FFF2-40B4-BE49-F238E27FC236}">
                <a16:creationId xmlns="" xmlns:a16="http://schemas.microsoft.com/office/drawing/2014/main" id="{B9332622-8A12-491E-C2A1-32E30D67CF2C}"/>
              </a:ext>
            </a:extLst>
          </p:cNvPr>
          <p:cNvSpPr txBox="1"/>
          <p:nvPr/>
        </p:nvSpPr>
        <p:spPr>
          <a:xfrm>
            <a:off x="4609182" y="5157314"/>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Brand</a:t>
            </a:r>
          </a:p>
        </p:txBody>
      </p:sp>
      <p:sp>
        <p:nvSpPr>
          <p:cNvPr id="27" name="TextBox 26">
            <a:extLst>
              <a:ext uri="{FF2B5EF4-FFF2-40B4-BE49-F238E27FC236}">
                <a16:creationId xmlns="" xmlns:a16="http://schemas.microsoft.com/office/drawing/2014/main" id="{52FF12E9-0CD5-DA11-D97C-8D6D8AE4668E}"/>
              </a:ext>
            </a:extLst>
          </p:cNvPr>
          <p:cNvSpPr txBox="1"/>
          <p:nvPr/>
        </p:nvSpPr>
        <p:spPr>
          <a:xfrm>
            <a:off x="7090444" y="5157314"/>
            <a:ext cx="2286000" cy="307777"/>
          </a:xfrm>
          <a:prstGeom prst="rect">
            <a:avLst/>
          </a:prstGeom>
          <a:noFill/>
          <a:ln>
            <a:noFill/>
          </a:ln>
        </p:spPr>
        <p:txBody>
          <a:bodyPr wrap="square" lIns="0" rIns="0"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Digital-Channel</a:t>
            </a:r>
          </a:p>
        </p:txBody>
      </p:sp>
      <p:sp>
        <p:nvSpPr>
          <p:cNvPr id="28" name="TextBox 27">
            <a:extLst>
              <a:ext uri="{FF2B5EF4-FFF2-40B4-BE49-F238E27FC236}">
                <a16:creationId xmlns="" xmlns:a16="http://schemas.microsoft.com/office/drawing/2014/main" id="{FA1993BF-033E-C906-97F3-71F43EE3CF9B}"/>
              </a:ext>
            </a:extLst>
          </p:cNvPr>
          <p:cNvSpPr txBox="1"/>
          <p:nvPr/>
        </p:nvSpPr>
        <p:spPr>
          <a:xfrm>
            <a:off x="9571706" y="5157314"/>
            <a:ext cx="2286000" cy="307777"/>
          </a:xfrm>
          <a:prstGeom prst="rect">
            <a:avLst/>
          </a:prstGeom>
          <a:noFill/>
          <a:ln>
            <a:noFill/>
          </a:ln>
        </p:spPr>
        <p:txBody>
          <a:bodyPr wrap="square" rtlCol="0">
            <a:spAutoFit/>
          </a:bodyPr>
          <a:lstStyle/>
          <a:p>
            <a:pPr algn="ctr">
              <a:defRPr/>
            </a:pPr>
            <a:r>
              <a:rPr lang="en-US" sz="1400" b="1" dirty="0">
                <a:solidFill>
                  <a:srgbClr val="0E26DE"/>
                </a:solidFill>
                <a:latin typeface="Open Sans" panose="020B0606030504020204" pitchFamily="34" charset="0"/>
                <a:ea typeface="Open Sans" panose="020B0606030504020204" pitchFamily="34" charset="0"/>
                <a:cs typeface="Open Sans" panose="020B0606030504020204" pitchFamily="34" charset="0"/>
              </a:rPr>
              <a:t>People</a:t>
            </a:r>
          </a:p>
        </p:txBody>
      </p:sp>
      <p:pic>
        <p:nvPicPr>
          <p:cNvPr id="40" name="Picture 39">
            <a:extLst>
              <a:ext uri="{FF2B5EF4-FFF2-40B4-BE49-F238E27FC236}">
                <a16:creationId xmlns="" xmlns:a16="http://schemas.microsoft.com/office/drawing/2014/main" id="{EE7ED87E-4181-2D75-2A94-FD881882F8F2}"/>
              </a:ext>
            </a:extLst>
          </p:cNvPr>
          <p:cNvPicPr>
            <a:picLocks noChangeAspect="1"/>
          </p:cNvPicPr>
          <p:nvPr/>
        </p:nvPicPr>
        <p:blipFill>
          <a:blip r:embed="rId3"/>
          <a:srcRect/>
          <a:stretch/>
        </p:blipFill>
        <p:spPr>
          <a:xfrm>
            <a:off x="5459969" y="1930647"/>
            <a:ext cx="584425" cy="584425"/>
          </a:xfrm>
          <a:prstGeom prst="rect">
            <a:avLst/>
          </a:prstGeom>
        </p:spPr>
      </p:pic>
      <p:pic>
        <p:nvPicPr>
          <p:cNvPr id="41" name="Picture 40">
            <a:extLst>
              <a:ext uri="{FF2B5EF4-FFF2-40B4-BE49-F238E27FC236}">
                <a16:creationId xmlns="" xmlns:a16="http://schemas.microsoft.com/office/drawing/2014/main" id="{1104B9C2-938B-5BDC-C19C-5437B515CC96}"/>
              </a:ext>
            </a:extLst>
          </p:cNvPr>
          <p:cNvPicPr>
            <a:picLocks noChangeAspect="1"/>
          </p:cNvPicPr>
          <p:nvPr/>
        </p:nvPicPr>
        <p:blipFill>
          <a:blip r:embed="rId4"/>
          <a:srcRect/>
          <a:stretch/>
        </p:blipFill>
        <p:spPr>
          <a:xfrm>
            <a:off x="5459970" y="3733623"/>
            <a:ext cx="584425" cy="584425"/>
          </a:xfrm>
          <a:prstGeom prst="rect">
            <a:avLst/>
          </a:prstGeom>
        </p:spPr>
      </p:pic>
      <p:pic>
        <p:nvPicPr>
          <p:cNvPr id="42" name="Picture 41">
            <a:extLst>
              <a:ext uri="{FF2B5EF4-FFF2-40B4-BE49-F238E27FC236}">
                <a16:creationId xmlns="" xmlns:a16="http://schemas.microsoft.com/office/drawing/2014/main" id="{FE0D1E6E-7DDC-4ECA-D267-2D2513C17EE6}"/>
              </a:ext>
            </a:extLst>
          </p:cNvPr>
          <p:cNvPicPr>
            <a:picLocks noChangeAspect="1"/>
          </p:cNvPicPr>
          <p:nvPr/>
        </p:nvPicPr>
        <p:blipFill>
          <a:blip r:embed="rId5"/>
          <a:srcRect/>
          <a:stretch/>
        </p:blipFill>
        <p:spPr>
          <a:xfrm>
            <a:off x="5459969" y="5544875"/>
            <a:ext cx="584425" cy="584425"/>
          </a:xfrm>
          <a:prstGeom prst="rect">
            <a:avLst/>
          </a:prstGeom>
        </p:spPr>
      </p:pic>
      <p:pic>
        <p:nvPicPr>
          <p:cNvPr id="43" name="Picture 42">
            <a:extLst>
              <a:ext uri="{FF2B5EF4-FFF2-40B4-BE49-F238E27FC236}">
                <a16:creationId xmlns="" xmlns:a16="http://schemas.microsoft.com/office/drawing/2014/main" id="{F276826E-2B59-1D52-2A73-07982B51F239}"/>
              </a:ext>
            </a:extLst>
          </p:cNvPr>
          <p:cNvPicPr>
            <a:picLocks noChangeAspect="1"/>
          </p:cNvPicPr>
          <p:nvPr/>
        </p:nvPicPr>
        <p:blipFill>
          <a:blip r:embed="rId6"/>
          <a:srcRect/>
          <a:stretch/>
        </p:blipFill>
        <p:spPr>
          <a:xfrm>
            <a:off x="7949474" y="1963512"/>
            <a:ext cx="584425" cy="584425"/>
          </a:xfrm>
          <a:prstGeom prst="rect">
            <a:avLst/>
          </a:prstGeom>
        </p:spPr>
      </p:pic>
      <p:pic>
        <p:nvPicPr>
          <p:cNvPr id="44" name="Picture 43">
            <a:extLst>
              <a:ext uri="{FF2B5EF4-FFF2-40B4-BE49-F238E27FC236}">
                <a16:creationId xmlns="" xmlns:a16="http://schemas.microsoft.com/office/drawing/2014/main" id="{48A67B2B-B374-C702-1AB7-9F65E455A350}"/>
              </a:ext>
            </a:extLst>
          </p:cNvPr>
          <p:cNvPicPr>
            <a:picLocks noChangeAspect="1"/>
          </p:cNvPicPr>
          <p:nvPr/>
        </p:nvPicPr>
        <p:blipFill>
          <a:blip r:embed="rId7"/>
          <a:srcRect/>
          <a:stretch/>
        </p:blipFill>
        <p:spPr>
          <a:xfrm>
            <a:off x="7949475" y="3767998"/>
            <a:ext cx="584425" cy="584425"/>
          </a:xfrm>
          <a:prstGeom prst="rect">
            <a:avLst/>
          </a:prstGeom>
        </p:spPr>
      </p:pic>
      <p:pic>
        <p:nvPicPr>
          <p:cNvPr id="45" name="Picture 44">
            <a:extLst>
              <a:ext uri="{FF2B5EF4-FFF2-40B4-BE49-F238E27FC236}">
                <a16:creationId xmlns="" xmlns:a16="http://schemas.microsoft.com/office/drawing/2014/main" id="{94BB0A22-AD6C-2162-B5FE-CAA3486E454D}"/>
              </a:ext>
            </a:extLst>
          </p:cNvPr>
          <p:cNvPicPr>
            <a:picLocks noChangeAspect="1"/>
          </p:cNvPicPr>
          <p:nvPr/>
        </p:nvPicPr>
        <p:blipFill>
          <a:blip r:embed="rId8"/>
          <a:srcRect/>
          <a:stretch/>
        </p:blipFill>
        <p:spPr>
          <a:xfrm>
            <a:off x="7949474" y="5494942"/>
            <a:ext cx="584425" cy="584425"/>
          </a:xfrm>
          <a:prstGeom prst="rect">
            <a:avLst/>
          </a:prstGeom>
        </p:spPr>
      </p:pic>
      <p:pic>
        <p:nvPicPr>
          <p:cNvPr id="46" name="Picture 45">
            <a:extLst>
              <a:ext uri="{FF2B5EF4-FFF2-40B4-BE49-F238E27FC236}">
                <a16:creationId xmlns="" xmlns:a16="http://schemas.microsoft.com/office/drawing/2014/main" id="{EB267F0A-017A-BD49-16F6-76A66729A7D7}"/>
              </a:ext>
            </a:extLst>
          </p:cNvPr>
          <p:cNvPicPr>
            <a:picLocks noChangeAspect="1"/>
          </p:cNvPicPr>
          <p:nvPr/>
        </p:nvPicPr>
        <p:blipFill>
          <a:blip r:embed="rId9"/>
          <a:srcRect/>
          <a:stretch/>
        </p:blipFill>
        <p:spPr>
          <a:xfrm>
            <a:off x="10488488" y="1912081"/>
            <a:ext cx="584425" cy="584425"/>
          </a:xfrm>
          <a:prstGeom prst="rect">
            <a:avLst/>
          </a:prstGeom>
        </p:spPr>
      </p:pic>
      <p:pic>
        <p:nvPicPr>
          <p:cNvPr id="47" name="Picture 46">
            <a:extLst>
              <a:ext uri="{FF2B5EF4-FFF2-40B4-BE49-F238E27FC236}">
                <a16:creationId xmlns="" xmlns:a16="http://schemas.microsoft.com/office/drawing/2014/main" id="{4B029907-FAC7-ECF0-E3FD-CCF207E95591}"/>
              </a:ext>
            </a:extLst>
          </p:cNvPr>
          <p:cNvPicPr>
            <a:picLocks noChangeAspect="1"/>
          </p:cNvPicPr>
          <p:nvPr/>
        </p:nvPicPr>
        <p:blipFill>
          <a:blip r:embed="rId10"/>
          <a:srcRect/>
          <a:stretch/>
        </p:blipFill>
        <p:spPr>
          <a:xfrm>
            <a:off x="10488489" y="3767998"/>
            <a:ext cx="584425" cy="584425"/>
          </a:xfrm>
          <a:prstGeom prst="rect">
            <a:avLst/>
          </a:prstGeom>
        </p:spPr>
      </p:pic>
      <p:pic>
        <p:nvPicPr>
          <p:cNvPr id="48" name="Picture 47">
            <a:extLst>
              <a:ext uri="{FF2B5EF4-FFF2-40B4-BE49-F238E27FC236}">
                <a16:creationId xmlns="" xmlns:a16="http://schemas.microsoft.com/office/drawing/2014/main" id="{CF3CCA39-438F-9016-B522-1CE794DE7B56}"/>
              </a:ext>
            </a:extLst>
          </p:cNvPr>
          <p:cNvPicPr>
            <a:picLocks noChangeAspect="1"/>
          </p:cNvPicPr>
          <p:nvPr/>
        </p:nvPicPr>
        <p:blipFill>
          <a:blip r:embed="rId11"/>
          <a:srcRect/>
          <a:stretch/>
        </p:blipFill>
        <p:spPr>
          <a:xfrm>
            <a:off x="10488488" y="5494942"/>
            <a:ext cx="584425" cy="584425"/>
          </a:xfrm>
          <a:prstGeom prst="rect">
            <a:avLst/>
          </a:prstGeom>
        </p:spPr>
      </p:pic>
    </p:spTree>
    <p:extLst>
      <p:ext uri="{BB962C8B-B14F-4D97-AF65-F5344CB8AC3E}">
        <p14:creationId xmlns:p14="http://schemas.microsoft.com/office/powerpoint/2010/main" val="353753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p:nvPr>
            <p:extLst>
              <p:ext uri="{D42A27DB-BD31-4B8C-83A1-F6EECF244321}">
                <p14:modId xmlns:p14="http://schemas.microsoft.com/office/powerpoint/2010/main" val="2328758697"/>
              </p:ext>
            </p:extLst>
          </p:nvPr>
        </p:nvGraphicFramePr>
        <p:xfrm>
          <a:off x="342931" y="4666191"/>
          <a:ext cx="5298373" cy="21880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Oman’s Economic Overview</a:t>
            </a:r>
            <a:br>
              <a:rPr lang="en-US" dirty="0"/>
            </a:br>
            <a:r>
              <a:rPr lang="en-US" sz="1800" dirty="0">
                <a:solidFill>
                  <a:schemeClr val="tx1"/>
                </a:solidFill>
              </a:rPr>
              <a:t>Economic Diversification Strategy With Fiscal Prudence</a:t>
            </a:r>
            <a:endParaRPr lang="en-US" dirty="0">
              <a:solidFill>
                <a:schemeClr val="tx1"/>
              </a:solidFill>
            </a:endParaRPr>
          </a:p>
        </p:txBody>
      </p:sp>
      <p:sp>
        <p:nvSpPr>
          <p:cNvPr id="36" name="Rectangle 35"/>
          <p:cNvSpPr/>
          <p:nvPr/>
        </p:nvSpPr>
        <p:spPr>
          <a:xfrm>
            <a:off x="335359" y="1534856"/>
            <a:ext cx="4068453" cy="2469486"/>
          </a:xfrm>
          <a:prstGeom prst="rect">
            <a:avLst/>
          </a:prstGeom>
          <a:noFill/>
          <a:ln>
            <a:noFill/>
          </a:ln>
          <a:effectLst/>
        </p:spPr>
        <p:txBody>
          <a:bodyPr wrap="square" lIns="0" tIns="0" rIns="0" bIns="0" anchor="t" anchorCtr="0">
            <a:noAutofit/>
          </a:bodyPr>
          <a:lstStyle/>
          <a:p>
            <a:pPr marL="171450" indent="-171450" fontAlgn="auto">
              <a:spcBef>
                <a:spcPts val="200"/>
              </a:spcBef>
              <a:spcAft>
                <a:spcPts val="200"/>
              </a:spcAft>
              <a:buClr>
                <a:srgbClr val="0E26DE"/>
              </a:buClr>
              <a:buFont typeface="Arial" panose="020B0604020202020204" pitchFamily="34" charset="0"/>
              <a:buChar char="•"/>
              <a:defRPr/>
            </a:pPr>
            <a:r>
              <a:rPr lang="en-GB" sz="950" i="0" kern="0" dirty="0">
                <a:solidFill>
                  <a:srgbClr val="474747">
                    <a:lumMod val="50000"/>
                  </a:srgbClr>
                </a:solidFill>
                <a:latin typeface="+mj-lt"/>
                <a:cs typeface="Arial" pitchFamily="34" charset="0"/>
              </a:rPr>
              <a:t>The Sultanate of Oman is the second largest country by geographical area among the states of the GCC region, after Saudi Arabia. It is spread over </a:t>
            </a:r>
            <a:r>
              <a:rPr lang="en-GB" sz="950" i="0" kern="0" dirty="0">
                <a:solidFill>
                  <a:schemeClr val="tx1"/>
                </a:solidFill>
                <a:latin typeface="+mj-lt"/>
                <a:cs typeface="Arial" pitchFamily="34" charset="0"/>
              </a:rPr>
              <a:t>309,500 </a:t>
            </a:r>
            <a:r>
              <a:rPr lang="en-GB" sz="950" i="0" dirty="0">
                <a:solidFill>
                  <a:schemeClr val="tx1"/>
                </a:solidFill>
                <a:latin typeface="+mj-lt"/>
              </a:rPr>
              <a:t>km</a:t>
            </a:r>
            <a:r>
              <a:rPr lang="en-GB" sz="950" i="0" baseline="30000" dirty="0">
                <a:solidFill>
                  <a:schemeClr val="tx1"/>
                </a:solidFill>
                <a:latin typeface="+mj-lt"/>
              </a:rPr>
              <a:t>2</a:t>
            </a:r>
            <a:r>
              <a:rPr lang="en-GB" sz="950" dirty="0">
                <a:solidFill>
                  <a:schemeClr val="tx1"/>
                </a:solidFill>
                <a:latin typeface="+mj-lt"/>
              </a:rPr>
              <a:t>, </a:t>
            </a:r>
            <a:r>
              <a:rPr lang="en-GB" sz="950" i="0" kern="0" dirty="0">
                <a:solidFill>
                  <a:schemeClr val="tx1"/>
                </a:solidFill>
                <a:latin typeface="+mj-lt"/>
                <a:cs typeface="Arial" pitchFamily="34" charset="0"/>
              </a:rPr>
              <a:t>and has a 2,092 km coastline. </a:t>
            </a:r>
          </a:p>
          <a:p>
            <a:pPr marL="171450" indent="-171450" fontAlgn="auto">
              <a:spcBef>
                <a:spcPts val="200"/>
              </a:spcBef>
              <a:spcAft>
                <a:spcPts val="200"/>
              </a:spcAft>
              <a:buClr>
                <a:srgbClr val="0E26DE"/>
              </a:buClr>
              <a:buFont typeface="Arial" panose="020B0604020202020204" pitchFamily="34" charset="0"/>
              <a:buChar char="•"/>
              <a:defRPr/>
            </a:pPr>
            <a:r>
              <a:rPr lang="en-GB" sz="950" i="0" kern="0" dirty="0">
                <a:solidFill>
                  <a:schemeClr val="tx1"/>
                </a:solidFill>
                <a:latin typeface="+mj-lt"/>
                <a:cs typeface="Arial" pitchFamily="34" charset="0"/>
              </a:rPr>
              <a:t>Population of Oman is approximately 4.53 million (Dec 2021), with Omani nationals comprising 2.81 million and expatriates comprising 1.72 million of the overall figure.  Population has risen by 1.04% YoY.</a:t>
            </a:r>
          </a:p>
          <a:p>
            <a:pPr marL="171450" indent="-171450" fontAlgn="auto">
              <a:spcBef>
                <a:spcPts val="200"/>
              </a:spcBef>
              <a:spcAft>
                <a:spcPts val="200"/>
              </a:spcAft>
              <a:buClr>
                <a:srgbClr val="0E26DE"/>
              </a:buClr>
              <a:buFont typeface="Arial" panose="020B0604020202020204" pitchFamily="34" charset="0"/>
              <a:buChar char="•"/>
              <a:defRPr/>
            </a:pPr>
            <a:r>
              <a:rPr lang="en-GB" sz="950" i="0" kern="0" dirty="0">
                <a:solidFill>
                  <a:schemeClr val="tx1"/>
                </a:solidFill>
                <a:latin typeface="+mj-lt"/>
                <a:cs typeface="Arial" pitchFamily="34" charset="0"/>
              </a:rPr>
              <a:t>Oman’s real GDP increased by 2.7 percent in 2021. </a:t>
            </a:r>
            <a:r>
              <a:rPr lang="en-GB" sz="950" i="0" kern="0" dirty="0" err="1">
                <a:solidFill>
                  <a:schemeClr val="tx1"/>
                </a:solidFill>
                <a:latin typeface="+mj-lt"/>
                <a:cs typeface="Arial" pitchFamily="34" charset="0"/>
              </a:rPr>
              <a:t>Moodys</a:t>
            </a:r>
            <a:r>
              <a:rPr lang="en-GB" sz="950" i="0" kern="0" dirty="0">
                <a:solidFill>
                  <a:schemeClr val="tx1"/>
                </a:solidFill>
                <a:latin typeface="+mj-lt"/>
                <a:cs typeface="Arial" pitchFamily="34" charset="0"/>
              </a:rPr>
              <a:t> estimates 2022 year GDP to grow by 4% to reach USD 105 bn.  Inflation rate to be reduced from 3.8% in 2021 to 1.6%in 2022 (</a:t>
            </a:r>
            <a:r>
              <a:rPr lang="en-GB" sz="950" i="0" kern="0" dirty="0" err="1">
                <a:solidFill>
                  <a:schemeClr val="tx1"/>
                </a:solidFill>
                <a:latin typeface="+mj-lt"/>
                <a:cs typeface="Arial" pitchFamily="34" charset="0"/>
              </a:rPr>
              <a:t>Moodys</a:t>
            </a:r>
            <a:r>
              <a:rPr lang="en-GB" sz="950" i="0" kern="0" dirty="0">
                <a:solidFill>
                  <a:schemeClr val="tx1"/>
                </a:solidFill>
                <a:latin typeface="+mj-lt"/>
                <a:cs typeface="Arial" pitchFamily="34" charset="0"/>
              </a:rPr>
              <a:t> estimate).</a:t>
            </a:r>
          </a:p>
          <a:p>
            <a:pPr marL="171450" indent="-171450" fontAlgn="auto">
              <a:spcBef>
                <a:spcPts val="200"/>
              </a:spcBef>
              <a:spcAft>
                <a:spcPts val="200"/>
              </a:spcAft>
              <a:buClr>
                <a:srgbClr val="0E26DE"/>
              </a:buClr>
              <a:buFont typeface="Arial" panose="020B0604020202020204" pitchFamily="34" charset="0"/>
              <a:buChar char="•"/>
              <a:defRPr/>
            </a:pPr>
            <a:r>
              <a:rPr lang="en-GB" sz="950" i="0" kern="0" dirty="0">
                <a:solidFill>
                  <a:schemeClr val="tx1"/>
                </a:solidFill>
                <a:latin typeface="+mj-lt"/>
                <a:cs typeface="Arial" pitchFamily="34" charset="0"/>
              </a:rPr>
              <a:t>General </a:t>
            </a:r>
            <a:r>
              <a:rPr lang="en-GB" sz="950" i="0" kern="0" dirty="0" err="1">
                <a:solidFill>
                  <a:schemeClr val="tx1"/>
                </a:solidFill>
                <a:latin typeface="+mj-lt"/>
                <a:cs typeface="Arial" pitchFamily="34" charset="0"/>
              </a:rPr>
              <a:t>Govt</a:t>
            </a:r>
            <a:r>
              <a:rPr lang="en-GB" sz="950" i="0" kern="0" dirty="0">
                <a:solidFill>
                  <a:schemeClr val="tx1"/>
                </a:solidFill>
                <a:latin typeface="+mj-lt"/>
                <a:cs typeface="Arial" pitchFamily="34" charset="0"/>
              </a:rPr>
              <a:t> debt as a percentage of GDP has fallen from 69.7% in 2020 to 64% as at end 2021 (Moody’s estimate). This is expected to reduce further down to 48% in 2022 (</a:t>
            </a:r>
            <a:r>
              <a:rPr lang="en-GB" sz="950" i="0" kern="0" dirty="0" err="1">
                <a:solidFill>
                  <a:schemeClr val="tx1"/>
                </a:solidFill>
                <a:latin typeface="+mj-lt"/>
                <a:cs typeface="Arial" pitchFamily="34" charset="0"/>
              </a:rPr>
              <a:t>Moodys</a:t>
            </a:r>
            <a:r>
              <a:rPr lang="en-GB" sz="950" i="0" kern="0" dirty="0">
                <a:solidFill>
                  <a:schemeClr val="tx1"/>
                </a:solidFill>
                <a:latin typeface="+mj-lt"/>
                <a:cs typeface="Arial" pitchFamily="34" charset="0"/>
              </a:rPr>
              <a:t> estimate). </a:t>
            </a:r>
          </a:p>
          <a:p>
            <a:pPr marL="171450" indent="-171450" fontAlgn="auto">
              <a:spcBef>
                <a:spcPts val="200"/>
              </a:spcBef>
              <a:spcAft>
                <a:spcPts val="200"/>
              </a:spcAft>
              <a:buClr>
                <a:srgbClr val="0E26DE"/>
              </a:buClr>
              <a:buFont typeface="Arial" panose="020B0604020202020204" pitchFamily="34" charset="0"/>
              <a:buChar char="•"/>
              <a:defRPr/>
            </a:pPr>
            <a:r>
              <a:rPr lang="en-GB" sz="950" i="0" kern="0" dirty="0">
                <a:solidFill>
                  <a:schemeClr val="tx1"/>
                </a:solidFill>
                <a:latin typeface="+mj-lt"/>
                <a:cs typeface="Arial" pitchFamily="34" charset="0"/>
              </a:rPr>
              <a:t> Government’s budget for 2022 was based on oil price at USD 50 per barrel which envisage fiscal deficit of 4% of GDP. With the prevailing oil prices the same is expected to be a surplus at around 9% of GDP. (</a:t>
            </a:r>
            <a:r>
              <a:rPr lang="en-GB" sz="950" i="0" kern="0" dirty="0" err="1">
                <a:solidFill>
                  <a:schemeClr val="tx1"/>
                </a:solidFill>
                <a:latin typeface="+mj-lt"/>
                <a:cs typeface="Arial" pitchFamily="34" charset="0"/>
              </a:rPr>
              <a:t>Moodys</a:t>
            </a:r>
            <a:r>
              <a:rPr lang="en-GB" sz="950" i="0" kern="0" dirty="0">
                <a:solidFill>
                  <a:schemeClr val="tx1"/>
                </a:solidFill>
                <a:latin typeface="+mj-lt"/>
                <a:cs typeface="Arial" pitchFamily="34" charset="0"/>
              </a:rPr>
              <a:t> estimate)</a:t>
            </a:r>
            <a:endParaRPr lang="en-GB" i="0" kern="0" dirty="0">
              <a:solidFill>
                <a:srgbClr val="474747">
                  <a:lumMod val="50000"/>
                </a:srgbClr>
              </a:solidFill>
              <a:latin typeface="+mj-lt"/>
              <a:cs typeface="Arial" pitchFamily="34" charset="0"/>
            </a:endParaRPr>
          </a:p>
        </p:txBody>
      </p:sp>
      <p:sp>
        <p:nvSpPr>
          <p:cNvPr id="37" name="Text Box 40"/>
          <p:cNvSpPr txBox="1">
            <a:spLocks noChangeArrowheads="1"/>
          </p:cNvSpPr>
          <p:nvPr/>
        </p:nvSpPr>
        <p:spPr bwMode="auto">
          <a:xfrm>
            <a:off x="335358" y="1178729"/>
            <a:ext cx="4068453"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40" name="Text Box 40"/>
          <p:cNvSpPr txBox="1">
            <a:spLocks noChangeArrowheads="1"/>
          </p:cNvSpPr>
          <p:nvPr/>
        </p:nvSpPr>
        <p:spPr bwMode="auto">
          <a:xfrm>
            <a:off x="4500551" y="1181481"/>
            <a:ext cx="3251634"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SULTANATE OF OMAN ECONOMIC SNAPSHOT</a:t>
            </a:r>
          </a:p>
        </p:txBody>
      </p:sp>
      <p:graphicFrame>
        <p:nvGraphicFramePr>
          <p:cNvPr id="44" name="Table 43"/>
          <p:cNvGraphicFramePr>
            <a:graphicFrameLocks noGrp="1"/>
          </p:cNvGraphicFramePr>
          <p:nvPr>
            <p:extLst>
              <p:ext uri="{D42A27DB-BD31-4B8C-83A1-F6EECF244321}">
                <p14:modId xmlns:p14="http://schemas.microsoft.com/office/powerpoint/2010/main" val="1913464599"/>
              </p:ext>
            </p:extLst>
          </p:nvPr>
        </p:nvGraphicFramePr>
        <p:xfrm>
          <a:off x="4509006" y="1471879"/>
          <a:ext cx="3234722" cy="2632458"/>
        </p:xfrm>
        <a:graphic>
          <a:graphicData uri="http://schemas.openxmlformats.org/drawingml/2006/table">
            <a:tbl>
              <a:tblPr firstRow="1" bandRow="1">
                <a:tableStyleId>{5C22544A-7EE6-4342-B048-85BDC9FD1C3A}</a:tableStyleId>
              </a:tblPr>
              <a:tblGrid>
                <a:gridCol w="1356359">
                  <a:extLst>
                    <a:ext uri="{9D8B030D-6E8A-4147-A177-3AD203B41FA5}">
                      <a16:colId xmlns="" xmlns:a16="http://schemas.microsoft.com/office/drawing/2014/main" val="20000"/>
                    </a:ext>
                  </a:extLst>
                </a:gridCol>
                <a:gridCol w="1878363">
                  <a:extLst>
                    <a:ext uri="{9D8B030D-6E8A-4147-A177-3AD203B41FA5}">
                      <a16:colId xmlns="" xmlns:a16="http://schemas.microsoft.com/office/drawing/2014/main" val="20001"/>
                    </a:ext>
                  </a:extLst>
                </a:gridCol>
              </a:tblGrid>
              <a:tr h="438743">
                <a:tc>
                  <a:txBody>
                    <a:bodyPr/>
                    <a:lstStyle/>
                    <a:p>
                      <a:pPr algn="l"/>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Geography</a:t>
                      </a:r>
                    </a:p>
                  </a:txBody>
                  <a:tcPr marR="0" marT="0" marB="0" anchor="ct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AE66"/>
                    </a:solidFill>
                  </a:tcPr>
                </a:tc>
                <a:tc>
                  <a:txBody>
                    <a:bodyPr/>
                    <a:lstStyle/>
                    <a:p>
                      <a:pPr algn="l"/>
                      <a:r>
                        <a:rPr lang="en-US" sz="900" b="0" dirty="0">
                          <a:solidFill>
                            <a:schemeClr val="tx1"/>
                          </a:solidFill>
                          <a:latin typeface="Calibri" panose="020F0502020204030204" pitchFamily="34" charset="0"/>
                        </a:rPr>
                        <a:t>309,500</a:t>
                      </a:r>
                      <a:r>
                        <a:rPr lang="en-US" sz="900" b="0" baseline="0" dirty="0">
                          <a:solidFill>
                            <a:schemeClr val="tx1"/>
                          </a:solidFill>
                          <a:latin typeface="Calibri" panose="020F0502020204030204" pitchFamily="34" charset="0"/>
                        </a:rPr>
                        <a:t> km</a:t>
                      </a:r>
                      <a:r>
                        <a:rPr lang="en-US" sz="900" b="0" baseline="30000" dirty="0">
                          <a:solidFill>
                            <a:schemeClr val="tx1"/>
                          </a:solidFill>
                          <a:latin typeface="Calibri" panose="020F0502020204030204" pitchFamily="34" charset="0"/>
                        </a:rPr>
                        <a:t>2</a:t>
                      </a:r>
                      <a:r>
                        <a:rPr lang="en-US" sz="900" b="0" baseline="0" dirty="0">
                          <a:solidFill>
                            <a:schemeClr val="tx1"/>
                          </a:solidFill>
                          <a:latin typeface="Calibri" panose="020F0502020204030204" pitchFamily="34" charset="0"/>
                        </a:rPr>
                        <a:t>, Oman is the second largest country in the GCC region</a:t>
                      </a:r>
                      <a:endParaRPr lang="en-US" sz="900" b="0" baseline="30000" dirty="0">
                        <a:solidFill>
                          <a:schemeClr val="tx1"/>
                        </a:solidFill>
                        <a:latin typeface="Calibri" panose="020F0502020204030204" pitchFamily="34" charset="0"/>
                      </a:endParaRPr>
                    </a:p>
                  </a:txBody>
                  <a:tcPr marL="4572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438743">
                <a:tc>
                  <a:txBody>
                    <a:bodyPr/>
                    <a:lstStyle/>
                    <a:p>
                      <a:pPr algn="l"/>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Population</a:t>
                      </a:r>
                    </a:p>
                  </a:txBody>
                  <a:tcPr marR="0" marT="0" marB="0" anchor="ct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AE66"/>
                    </a:solidFill>
                  </a:tcPr>
                </a:tc>
                <a:tc>
                  <a:txBody>
                    <a:bodyPr/>
                    <a:lstStyle/>
                    <a:p>
                      <a:pPr algn="l"/>
                      <a:r>
                        <a:rPr lang="en-US" sz="900" b="0" baseline="0" dirty="0">
                          <a:solidFill>
                            <a:schemeClr val="tx1"/>
                          </a:solidFill>
                          <a:latin typeface="Calibri" panose="020F0502020204030204" pitchFamily="34" charset="0"/>
                        </a:rPr>
                        <a:t>4.53 </a:t>
                      </a:r>
                      <a:r>
                        <a:rPr lang="en-US" sz="900" b="0" dirty="0">
                          <a:solidFill>
                            <a:schemeClr val="tx1"/>
                          </a:solidFill>
                          <a:latin typeface="Calibri" panose="020F0502020204030204" pitchFamily="34" charset="0"/>
                        </a:rPr>
                        <a:t>million </a:t>
                      </a:r>
                      <a:r>
                        <a:rPr lang="en-US" sz="700" b="0" i="1" dirty="0">
                          <a:solidFill>
                            <a:schemeClr val="tx1"/>
                          </a:solidFill>
                          <a:latin typeface="Calibri" panose="020F0502020204030204" pitchFamily="34" charset="0"/>
                        </a:rPr>
                        <a:t>(</a:t>
                      </a:r>
                      <a:r>
                        <a:rPr lang="en-US" sz="800" b="0" i="1" kern="1200" dirty="0">
                          <a:solidFill>
                            <a:schemeClr val="tx1"/>
                          </a:solidFill>
                          <a:latin typeface="Calibri" panose="020F0502020204030204" pitchFamily="34" charset="0"/>
                          <a:ea typeface="+mn-ea"/>
                          <a:cs typeface="+mn-cs"/>
                        </a:rPr>
                        <a:t>Dec 2021</a:t>
                      </a:r>
                      <a:r>
                        <a:rPr lang="en-US" sz="700" b="0" i="1" dirty="0">
                          <a:solidFill>
                            <a:schemeClr val="tx1"/>
                          </a:solidFill>
                          <a:latin typeface="Calibri" panose="020F0502020204030204" pitchFamily="34" charset="0"/>
                        </a:rPr>
                        <a:t>)</a:t>
                      </a:r>
                    </a:p>
                  </a:txBody>
                  <a:tcPr marL="4572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1"/>
                  </a:ext>
                </a:extLst>
              </a:tr>
              <a:tr h="438743">
                <a:tc>
                  <a:txBody>
                    <a:bodyPr/>
                    <a:lstStyle/>
                    <a:p>
                      <a:pPr marL="0" algn="l" defTabSz="914400" rtl="0" eaLnBrk="1" latinLnBrk="0" hangingPunct="1"/>
                      <a:r>
                        <a:rPr lang="en-US" sz="9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Credit</a:t>
                      </a:r>
                      <a:r>
                        <a:rPr lang="en-US" sz="900" b="1" kern="120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Rating</a:t>
                      </a:r>
                      <a:endParaRPr lang="en-US" sz="9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R="0" marT="0" marB="0" anchor="ct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AE66"/>
                    </a:solidFill>
                  </a:tcPr>
                </a:tc>
                <a:tc>
                  <a:txBody>
                    <a:bodyPr/>
                    <a:lstStyle/>
                    <a:p>
                      <a:pPr algn="l"/>
                      <a:r>
                        <a:rPr lang="en-US" sz="900" b="0" dirty="0">
                          <a:solidFill>
                            <a:schemeClr val="tx1"/>
                          </a:solidFill>
                          <a:latin typeface="Calibri" panose="020F0502020204030204" pitchFamily="34" charset="0"/>
                        </a:rPr>
                        <a:t>Moody’s: Ba3</a:t>
                      </a:r>
                      <a:r>
                        <a:rPr lang="en-US" sz="900" b="0" baseline="0" dirty="0">
                          <a:solidFill>
                            <a:schemeClr val="tx1"/>
                          </a:solidFill>
                          <a:latin typeface="Calibri" panose="020F0502020204030204" pitchFamily="34" charset="0"/>
                        </a:rPr>
                        <a:t> </a:t>
                      </a:r>
                      <a:r>
                        <a:rPr lang="en-US" sz="900" b="0" dirty="0">
                          <a:solidFill>
                            <a:schemeClr val="tx1"/>
                          </a:solidFill>
                          <a:latin typeface="Calibri" panose="020F0502020204030204" pitchFamily="34" charset="0"/>
                        </a:rPr>
                        <a:t>(Stable); S&amp;P: BB- (Stable); and Fitch: BB (Stable)</a:t>
                      </a:r>
                    </a:p>
                  </a:txBody>
                  <a:tcPr marL="4572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2"/>
                  </a:ext>
                </a:extLst>
              </a:tr>
              <a:tr h="438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Nominal GDP</a:t>
                      </a:r>
                    </a:p>
                  </a:txBody>
                  <a:tcPr marR="0" marT="0" marB="0" anchor="ct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AE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Calibri" panose="020F0502020204030204" pitchFamily="34" charset="0"/>
                          <a:ea typeface="+mn-ea"/>
                          <a:cs typeface="+mn-cs"/>
                        </a:rPr>
                        <a:t>USD 83 billion </a:t>
                      </a:r>
                      <a:r>
                        <a:rPr lang="en-US" sz="800" b="0" i="1" dirty="0">
                          <a:solidFill>
                            <a:schemeClr val="tx1"/>
                          </a:solidFill>
                          <a:latin typeface="Calibri" panose="020F0502020204030204" pitchFamily="34" charset="0"/>
                        </a:rPr>
                        <a:t>(2021, General Budget</a:t>
                      </a:r>
                      <a:r>
                        <a:rPr lang="en-US" sz="800" b="0" i="1" baseline="0" dirty="0">
                          <a:solidFill>
                            <a:schemeClr val="tx1"/>
                          </a:solidFill>
                          <a:latin typeface="Calibri" panose="020F0502020204030204" pitchFamily="34" charset="0"/>
                        </a:rPr>
                        <a:t> Document estimate</a:t>
                      </a:r>
                      <a:r>
                        <a:rPr lang="en-US" sz="800" b="0" i="1" dirty="0">
                          <a:solidFill>
                            <a:schemeClr val="tx1"/>
                          </a:solidFill>
                          <a:latin typeface="Calibri" panose="020F0502020204030204" pitchFamily="34" charset="0"/>
                        </a:rPr>
                        <a:t> , Oman)</a:t>
                      </a:r>
                    </a:p>
                  </a:txBody>
                  <a:tcPr marL="4572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128734771"/>
                  </a:ext>
                </a:extLst>
              </a:tr>
              <a:tr h="438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GDP per Capita</a:t>
                      </a:r>
                    </a:p>
                  </a:txBody>
                  <a:tcPr marR="0" marT="0" marB="0" anchor="ct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4AE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Calibri" panose="020F0502020204030204" pitchFamily="34" charset="0"/>
                        </a:rPr>
                        <a:t>US$ 19,760 </a:t>
                      </a:r>
                      <a:r>
                        <a:rPr lang="en-US" sz="800" b="0" i="1" dirty="0">
                          <a:solidFill>
                            <a:schemeClr val="tx1"/>
                          </a:solidFill>
                          <a:latin typeface="Calibri" panose="020F0502020204030204" pitchFamily="34" charset="0"/>
                        </a:rPr>
                        <a:t>(2022 </a:t>
                      </a:r>
                      <a:r>
                        <a:rPr lang="en-US" sz="800" b="0" i="1" dirty="0" err="1">
                          <a:solidFill>
                            <a:schemeClr val="tx1"/>
                          </a:solidFill>
                          <a:latin typeface="Calibri" panose="020F0502020204030204" pitchFamily="34" charset="0"/>
                        </a:rPr>
                        <a:t>Moodys</a:t>
                      </a:r>
                      <a:r>
                        <a:rPr lang="en-US" sz="800" b="0" i="1" dirty="0">
                          <a:solidFill>
                            <a:schemeClr val="tx1"/>
                          </a:solidFill>
                          <a:latin typeface="Calibri" panose="020F0502020204030204" pitchFamily="34" charset="0"/>
                        </a:rPr>
                        <a:t> estimate)</a:t>
                      </a:r>
                    </a:p>
                  </a:txBody>
                  <a:tcPr marL="4572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4"/>
                  </a:ext>
                </a:extLst>
              </a:tr>
              <a:tr h="438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Fiscal surplus forecast </a:t>
                      </a:r>
                    </a:p>
                  </a:txBody>
                  <a:tcPr marR="0" marT="0" marB="0" anchor="ctr">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4AE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Calibri" panose="020F0502020204030204" pitchFamily="34" charset="0"/>
                        </a:rPr>
                        <a:t>9% of GDP </a:t>
                      </a:r>
                      <a:r>
                        <a:rPr lang="en-US" sz="800" b="0" i="1" dirty="0">
                          <a:solidFill>
                            <a:schemeClr val="tx1"/>
                          </a:solidFill>
                          <a:latin typeface="Calibri" panose="020F0502020204030204" pitchFamily="34" charset="0"/>
                        </a:rPr>
                        <a:t>(2022, </a:t>
                      </a:r>
                      <a:r>
                        <a:rPr lang="en-US" sz="800" b="0" i="1" dirty="0" err="1">
                          <a:solidFill>
                            <a:schemeClr val="tx1"/>
                          </a:solidFill>
                          <a:latin typeface="Calibri" panose="020F0502020204030204" pitchFamily="34" charset="0"/>
                        </a:rPr>
                        <a:t>Moodys</a:t>
                      </a:r>
                      <a:r>
                        <a:rPr lang="en-US" sz="800" b="0" i="1" dirty="0">
                          <a:solidFill>
                            <a:schemeClr val="tx1"/>
                          </a:solidFill>
                          <a:latin typeface="Calibri" panose="020F0502020204030204" pitchFamily="34" charset="0"/>
                        </a:rPr>
                        <a:t> estimate</a:t>
                      </a:r>
                      <a:r>
                        <a:rPr lang="en-US" sz="800" b="0" i="1" baseline="0" dirty="0">
                          <a:solidFill>
                            <a:schemeClr val="tx1"/>
                          </a:solidFill>
                          <a:latin typeface="Calibri" panose="020F0502020204030204" pitchFamily="34" charset="0"/>
                        </a:rPr>
                        <a:t>)</a:t>
                      </a:r>
                      <a:endParaRPr lang="en-US" sz="800" b="0" i="1" dirty="0">
                        <a:solidFill>
                          <a:schemeClr val="tx1"/>
                        </a:solidFill>
                        <a:latin typeface="Calibri" panose="020F0502020204030204" pitchFamily="34" charset="0"/>
                      </a:endParaRPr>
                    </a:p>
                  </a:txBody>
                  <a:tcPr marL="45720" marR="0" marT="0" marB="0" anchor="ctr">
                    <a:lnL w="1270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6"/>
                  </a:ext>
                </a:extLst>
              </a:tr>
            </a:tbl>
          </a:graphicData>
        </a:graphic>
      </p:graphicFrame>
      <p:sp>
        <p:nvSpPr>
          <p:cNvPr id="46" name="TextBox 45"/>
          <p:cNvSpPr txBox="1"/>
          <p:nvPr/>
        </p:nvSpPr>
        <p:spPr>
          <a:xfrm>
            <a:off x="7857380" y="1148729"/>
            <a:ext cx="3872694" cy="2569934"/>
          </a:xfrm>
          <a:prstGeom prst="rect">
            <a:avLst/>
          </a:prstGeom>
          <a:noFill/>
        </p:spPr>
        <p:txBody>
          <a:bodyPr wrap="square" rtlCol="0">
            <a:spAutoFit/>
          </a:bodyPr>
          <a:lstStyle/>
          <a:p>
            <a:r>
              <a:rPr lang="en-GB" sz="1150" dirty="0">
                <a:latin typeface="+mj-lt"/>
              </a:rPr>
              <a:t>The stable outlook reflects the significant easing of government liquidity and external financing pressures, mainly as a result of significantly higher oil prices since the middle of 2020, and our expectation that oil prices will remain elevated in the next few years, increasing the likelihood that these pressures will remain contained. </a:t>
            </a:r>
          </a:p>
          <a:p>
            <a:endParaRPr lang="en-GB" sz="1150" dirty="0">
              <a:latin typeface="+mj-lt"/>
            </a:endParaRPr>
          </a:p>
          <a:p>
            <a:r>
              <a:rPr lang="en-GB" sz="1150" dirty="0">
                <a:latin typeface="+mj-lt"/>
              </a:rPr>
              <a:t>In our baseline scenario, higher oil prices and ongoing implementation of the government's medium-term fiscal adjustment program will underpin a decline in the government debt burden</a:t>
            </a:r>
          </a:p>
          <a:p>
            <a:r>
              <a:rPr lang="en-GB" sz="1150" dirty="0">
                <a:latin typeface="+mj-lt"/>
              </a:rPr>
              <a:t>to the pre-pandemic level, restoring some of the lost fiscal space before the next shock</a:t>
            </a:r>
            <a:endParaRPr lang="en-GB" sz="1150" b="1" dirty="0">
              <a:solidFill>
                <a:srgbClr val="004B93"/>
              </a:solidFill>
              <a:latin typeface="+mj-lt"/>
            </a:endParaRPr>
          </a:p>
          <a:p>
            <a:r>
              <a:rPr lang="en-GB" sz="1150" b="1" dirty="0">
                <a:solidFill>
                  <a:srgbClr val="0E26DE"/>
                </a:solidFill>
                <a:latin typeface="Open Sans" panose="020B0606030504020204" pitchFamily="34" charset="0"/>
                <a:ea typeface="Open Sans" panose="020B0606030504020204" pitchFamily="34" charset="0"/>
                <a:cs typeface="Open Sans" panose="020B0606030504020204" pitchFamily="34" charset="0"/>
              </a:rPr>
              <a:t>(April 2022)</a:t>
            </a:r>
          </a:p>
        </p:txBody>
      </p:sp>
      <p:pic>
        <p:nvPicPr>
          <p:cNvPr id="47" name="Picture 2" descr="http://upload.wikimedia.org/wikipedia/commons/c/c1/Moodys_logo_blue.jpg"/>
          <p:cNvPicPr>
            <a:picLocks noChangeAspect="1" noChangeArrowheads="1"/>
          </p:cNvPicPr>
          <p:nvPr/>
        </p:nvPicPr>
        <p:blipFill rotWithShape="1">
          <a:blip r:embed="rId3" cstate="print">
            <a:clrChange>
              <a:clrFrom>
                <a:srgbClr val="FFFFFF"/>
              </a:clrFrom>
              <a:clrTo>
                <a:srgbClr val="FFFFFF">
                  <a:alpha val="0"/>
                </a:srgbClr>
              </a:clrTo>
            </a:clrChange>
          </a:blip>
          <a:srcRect l="5535" t="13899" r="5535" b="13899"/>
          <a:stretch/>
        </p:blipFill>
        <p:spPr bwMode="gray">
          <a:xfrm>
            <a:off x="7932204" y="3784297"/>
            <a:ext cx="1125364" cy="300599"/>
          </a:xfrm>
          <a:prstGeom prst="rect">
            <a:avLst/>
          </a:prstGeom>
          <a:noFill/>
        </p:spPr>
      </p:pic>
      <p:sp>
        <p:nvSpPr>
          <p:cNvPr id="48" name="Text Box 40"/>
          <p:cNvSpPr txBox="1">
            <a:spLocks noChangeArrowheads="1"/>
          </p:cNvSpPr>
          <p:nvPr/>
        </p:nvSpPr>
        <p:spPr bwMode="auto">
          <a:xfrm>
            <a:off x="447602" y="4304931"/>
            <a:ext cx="5522009" cy="414461"/>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CHALLENGING MACROECONOMIC CONDITIONS WITH A WELL DEFINED ECONOMIC DIVERSIFICATION PLAN</a:t>
            </a:r>
          </a:p>
        </p:txBody>
      </p:sp>
      <p:sp>
        <p:nvSpPr>
          <p:cNvPr id="49" name="Rectangle 48"/>
          <p:cNvSpPr/>
          <p:nvPr/>
        </p:nvSpPr>
        <p:spPr>
          <a:xfrm>
            <a:off x="515380" y="4769185"/>
            <a:ext cx="1957913" cy="153888"/>
          </a:xfrm>
          <a:prstGeom prst="rect">
            <a:avLst/>
          </a:prstGeom>
          <a:noFill/>
          <a:ln>
            <a:noFill/>
          </a:ln>
          <a:effectLst/>
        </p:spPr>
        <p:txBody>
          <a:bodyPr wrap="square" lIns="0" tIns="0" rIns="0" bIns="0" anchor="t" anchorCtr="0">
            <a:spAutoFit/>
          </a:bodyPr>
          <a:lstStyle/>
          <a:p>
            <a:pPr fontAlgn="auto">
              <a:spcBef>
                <a:spcPts val="400"/>
              </a:spcBef>
              <a:spcAft>
                <a:spcPts val="400"/>
              </a:spcAft>
              <a:defRPr/>
            </a:pPr>
            <a:r>
              <a:rPr lang="en-US" sz="1000" b="1" kern="0" dirty="0">
                <a:solidFill>
                  <a:srgbClr val="474747">
                    <a:lumMod val="50000"/>
                  </a:srgbClr>
                </a:solidFill>
                <a:latin typeface="Open Sans" panose="020B0606030504020204" pitchFamily="34" charset="0"/>
                <a:ea typeface="Open Sans" panose="020B0606030504020204" pitchFamily="34" charset="0"/>
                <a:cs typeface="Open Sans" panose="020B0606030504020204" pitchFamily="34" charset="0"/>
              </a:rPr>
              <a:t>Headwinds to GDP Growth</a:t>
            </a:r>
          </a:p>
        </p:txBody>
      </p:sp>
      <p:graphicFrame>
        <p:nvGraphicFramePr>
          <p:cNvPr id="51" name="Chart 50"/>
          <p:cNvGraphicFramePr/>
          <p:nvPr>
            <p:extLst>
              <p:ext uri="{D42A27DB-BD31-4B8C-83A1-F6EECF244321}">
                <p14:modId xmlns:p14="http://schemas.microsoft.com/office/powerpoint/2010/main" val="219228779"/>
              </p:ext>
            </p:extLst>
          </p:nvPr>
        </p:nvGraphicFramePr>
        <p:xfrm>
          <a:off x="6239818" y="5132352"/>
          <a:ext cx="5432572" cy="1445687"/>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 Box 40"/>
          <p:cNvSpPr txBox="1">
            <a:spLocks noChangeArrowheads="1"/>
          </p:cNvSpPr>
          <p:nvPr/>
        </p:nvSpPr>
        <p:spPr bwMode="auto">
          <a:xfrm>
            <a:off x="6266597" y="4304931"/>
            <a:ext cx="5405793" cy="414461"/>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latin typeface="Open Sans" panose="020B0606030504020204" pitchFamily="34" charset="0"/>
                <a:ea typeface="Open Sans" panose="020B0606030504020204" pitchFamily="34" charset="0"/>
                <a:cs typeface="Open Sans" panose="020B0606030504020204" pitchFamily="34" charset="0"/>
              </a:rPr>
              <a:t>MODERATE DEBT TO GDP LEVELS AS COMPARED TO BB* RATE PEERS</a:t>
            </a:r>
          </a:p>
        </p:txBody>
      </p:sp>
      <p:sp>
        <p:nvSpPr>
          <p:cNvPr id="54" name="Rectangle 53"/>
          <p:cNvSpPr/>
          <p:nvPr/>
        </p:nvSpPr>
        <p:spPr>
          <a:xfrm>
            <a:off x="7120665" y="4784574"/>
            <a:ext cx="3670878" cy="169277"/>
          </a:xfrm>
          <a:prstGeom prst="rect">
            <a:avLst/>
          </a:prstGeom>
          <a:noFill/>
          <a:ln>
            <a:noFill/>
          </a:ln>
          <a:effectLst/>
        </p:spPr>
        <p:txBody>
          <a:bodyPr wrap="none" lIns="0" tIns="0" rIns="0" bIns="0" anchor="t" anchorCtr="0">
            <a:spAutoFit/>
          </a:bodyPr>
          <a:lstStyle/>
          <a:p>
            <a:pPr algn="ctr" fontAlgn="auto">
              <a:spcBef>
                <a:spcPts val="400"/>
              </a:spcBef>
              <a:spcAft>
                <a:spcPts val="400"/>
              </a:spcAft>
              <a:defRPr/>
            </a:pPr>
            <a:r>
              <a:rPr lang="en-US" sz="1000" b="1" kern="0" dirty="0">
                <a:solidFill>
                  <a:srgbClr val="FF0000"/>
                </a:solidFill>
                <a:latin typeface="Open Sans" panose="020B0606030504020204" pitchFamily="34" charset="0"/>
                <a:ea typeface="Open Sans" panose="020B0606030504020204" pitchFamily="34" charset="0"/>
                <a:cs typeface="Open Sans" panose="020B0606030504020204" pitchFamily="34" charset="0"/>
              </a:rPr>
              <a:t>Gross Government debt to GDP (2021 Moody’s estimates</a:t>
            </a:r>
            <a:r>
              <a:rPr lang="en-US" sz="1100" b="1" kern="0" dirty="0">
                <a:solidFill>
                  <a:srgbClr val="FF0000"/>
                </a:solidFill>
                <a:latin typeface="+mj-lt"/>
                <a:cs typeface="Arial" pitchFamily="34" charset="0"/>
              </a:rPr>
              <a:t>)</a:t>
            </a:r>
          </a:p>
        </p:txBody>
      </p:sp>
    </p:spTree>
    <p:extLst>
      <p:ext uri="{BB962C8B-B14F-4D97-AF65-F5344CB8AC3E}">
        <p14:creationId xmlns:p14="http://schemas.microsoft.com/office/powerpoint/2010/main" val="100473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573427397"/>
              </p:ext>
            </p:extLst>
          </p:nvPr>
        </p:nvGraphicFramePr>
        <p:xfrm>
          <a:off x="5267908" y="1489444"/>
          <a:ext cx="6924092" cy="2458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840984955"/>
              </p:ext>
            </p:extLst>
          </p:nvPr>
        </p:nvGraphicFramePr>
        <p:xfrm>
          <a:off x="5267908" y="4377247"/>
          <a:ext cx="6946172" cy="197348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p:txBody>
          <a:bodyPr>
            <a:normAutofit/>
          </a:bodyPr>
          <a:lstStyle/>
          <a:p>
            <a:r>
              <a:rPr lang="en-US" dirty="0"/>
              <a:t>The Oman Banking Sector</a:t>
            </a:r>
            <a:endParaRPr lang="en-US" sz="2400" b="0" kern="1200" dirty="0">
              <a:solidFill>
                <a:srgbClr val="948A54"/>
              </a:solidFill>
              <a:ea typeface="+mn-ea"/>
              <a:cs typeface="Arial"/>
            </a:endParaRPr>
          </a:p>
        </p:txBody>
      </p:sp>
      <p:sp>
        <p:nvSpPr>
          <p:cNvPr id="16" name="Rectangle 15"/>
          <p:cNvSpPr/>
          <p:nvPr/>
        </p:nvSpPr>
        <p:spPr>
          <a:xfrm>
            <a:off x="431117" y="1559770"/>
            <a:ext cx="4708967" cy="4935719"/>
          </a:xfrm>
          <a:prstGeom prst="rect">
            <a:avLst/>
          </a:prstGeom>
          <a:noFill/>
          <a:ln>
            <a:noFill/>
          </a:ln>
          <a:effectLst/>
        </p:spPr>
        <p:txBody>
          <a:bodyPr wrap="square" lIns="0" tIns="0" rIns="0" bIns="0" anchor="t" anchorCtr="0">
            <a:noAutofit/>
          </a:bodyPr>
          <a:lstStyle/>
          <a:p>
            <a:pPr marL="171450" indent="-171450">
              <a:spcBef>
                <a:spcPts val="200"/>
              </a:spcBef>
              <a:spcAft>
                <a:spcPts val="200"/>
              </a:spcAft>
              <a:buClr>
                <a:srgbClr val="0E26DE"/>
              </a:buClr>
              <a:buFont typeface="Arial" panose="020B0604020202020204" pitchFamily="34" charset="0"/>
              <a:buChar char="•"/>
              <a:defRPr/>
            </a:pPr>
            <a:r>
              <a:rPr lang="en-US" sz="1200" kern="0" dirty="0">
                <a:latin typeface="+mj-lt"/>
                <a:cs typeface="Arial" pitchFamily="34" charset="0"/>
              </a:rPr>
              <a:t>Oman’s Banking sector risk is assessed to be “BB” by Fitch which is underpinned by the sector’s strong capitalization.</a:t>
            </a:r>
          </a:p>
          <a:p>
            <a:pPr marL="171450" indent="-171450">
              <a:spcBef>
                <a:spcPts val="200"/>
              </a:spcBef>
              <a:spcAft>
                <a:spcPts val="200"/>
              </a:spcAft>
              <a:buClr>
                <a:srgbClr val="0E26DE"/>
              </a:buClr>
              <a:buFont typeface="Arial" panose="020B0604020202020204" pitchFamily="34" charset="0"/>
              <a:buChar char="•"/>
              <a:defRPr/>
            </a:pPr>
            <a:endParaRPr lang="en-US" sz="1200" kern="0" dirty="0">
              <a:latin typeface="+mj-lt"/>
              <a:cs typeface="Arial" pitchFamily="34" charset="0"/>
            </a:endParaRPr>
          </a:p>
          <a:p>
            <a:pPr marL="171450" indent="-171450">
              <a:spcBef>
                <a:spcPts val="200"/>
              </a:spcBef>
              <a:spcAft>
                <a:spcPts val="200"/>
              </a:spcAft>
              <a:buClr>
                <a:srgbClr val="0E26DE"/>
              </a:buClr>
              <a:buFont typeface="Arial" panose="020B0604020202020204" pitchFamily="34" charset="0"/>
              <a:buChar char="•"/>
              <a:defRPr/>
            </a:pPr>
            <a:r>
              <a:rPr lang="en-US" sz="1200" kern="0" dirty="0">
                <a:latin typeface="+mj-lt"/>
                <a:cs typeface="Arial" pitchFamily="34" charset="0"/>
              </a:rPr>
              <a:t>Aggregate deposits for the banking sector in H1 2022 showed a YoY growth of 4.7%. The loans for the same period grew by 2.4% </a:t>
            </a:r>
            <a:r>
              <a:rPr lang="en-US" sz="1200" kern="0" dirty="0" err="1">
                <a:latin typeface="+mj-lt"/>
                <a:cs typeface="Arial" pitchFamily="34" charset="0"/>
              </a:rPr>
              <a:t>YoY</a:t>
            </a:r>
            <a:r>
              <a:rPr lang="en-US" sz="1200" kern="0" dirty="0">
                <a:latin typeface="+mj-lt"/>
                <a:cs typeface="Arial" pitchFamily="34" charset="0"/>
              </a:rPr>
              <a:t>. </a:t>
            </a:r>
          </a:p>
          <a:p>
            <a:pPr marL="171450"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a:p>
            <a:pPr marL="171450" indent="-171450">
              <a:spcBef>
                <a:spcPts val="200"/>
              </a:spcBef>
              <a:spcAft>
                <a:spcPts val="200"/>
              </a:spcAft>
              <a:buClr>
                <a:srgbClr val="0E26DE"/>
              </a:buClr>
              <a:buFont typeface="Arial" panose="020B0604020202020204" pitchFamily="34" charset="0"/>
              <a:buChar char="•"/>
              <a:defRPr/>
            </a:pPr>
            <a:r>
              <a:rPr lang="en-US" sz="1200" kern="0" dirty="0">
                <a:solidFill>
                  <a:srgbClr val="474747">
                    <a:lumMod val="50000"/>
                  </a:srgbClr>
                </a:solidFill>
                <a:latin typeface="+mj-lt"/>
                <a:cs typeface="Arial" pitchFamily="34" charset="0"/>
              </a:rPr>
              <a:t>However, the Omani banking system is fairly concentrated with top four banks (NBO included) </a:t>
            </a:r>
            <a:r>
              <a:rPr lang="en-US" sz="1200" kern="0" dirty="0">
                <a:latin typeface="+mj-lt"/>
                <a:cs typeface="Arial" pitchFamily="34" charset="0"/>
              </a:rPr>
              <a:t>accounting for nearly three fourth of total credit and banking profits. </a:t>
            </a:r>
          </a:p>
          <a:p>
            <a:pPr marL="171450" indent="-171450">
              <a:spcBef>
                <a:spcPts val="200"/>
              </a:spcBef>
              <a:spcAft>
                <a:spcPts val="200"/>
              </a:spcAft>
              <a:buClr>
                <a:srgbClr val="0E26DE"/>
              </a:buClr>
              <a:buFont typeface="Arial" panose="020B0604020202020204" pitchFamily="34" charset="0"/>
              <a:buChar char="•"/>
              <a:defRPr/>
            </a:pPr>
            <a:endParaRPr lang="en-US" sz="1200" kern="0" dirty="0">
              <a:latin typeface="+mj-lt"/>
              <a:cs typeface="Arial" pitchFamily="34" charset="0"/>
            </a:endParaRPr>
          </a:p>
          <a:p>
            <a:pPr marL="171450" indent="-171450">
              <a:spcBef>
                <a:spcPts val="200"/>
              </a:spcBef>
              <a:spcAft>
                <a:spcPts val="200"/>
              </a:spcAft>
              <a:buClr>
                <a:srgbClr val="0E26DE"/>
              </a:buClr>
              <a:buFont typeface="Arial" panose="020B0604020202020204" pitchFamily="34" charset="0"/>
              <a:buChar char="•"/>
              <a:defRPr/>
            </a:pPr>
            <a:r>
              <a:rPr lang="en-US" sz="1200" kern="0" dirty="0">
                <a:latin typeface="+mj-lt"/>
                <a:cs typeface="Arial" pitchFamily="34" charset="0"/>
              </a:rPr>
              <a:t>Although the banking assets have shown 4.6% CAGR over last 5 years, several banking profitability metrics have been trending lower.</a:t>
            </a:r>
          </a:p>
          <a:p>
            <a:pPr marL="171450"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a:p>
            <a:pPr marL="171450" indent="-171450">
              <a:spcBef>
                <a:spcPts val="200"/>
              </a:spcBef>
              <a:spcAft>
                <a:spcPts val="200"/>
              </a:spcAft>
              <a:buClr>
                <a:srgbClr val="0E26DE"/>
              </a:buClr>
              <a:buFont typeface="Arial" panose="020B0604020202020204" pitchFamily="34" charset="0"/>
              <a:buChar char="•"/>
              <a:defRPr/>
            </a:pPr>
            <a:r>
              <a:rPr lang="en-US" sz="1200" kern="0" dirty="0">
                <a:solidFill>
                  <a:srgbClr val="474747">
                    <a:lumMod val="50000"/>
                  </a:srgbClr>
                </a:solidFill>
                <a:latin typeface="+mj-lt"/>
                <a:cs typeface="Arial" pitchFamily="34" charset="0"/>
              </a:rPr>
              <a:t>Impact of COVID has worsened the above situation with most banks showing weakening profitability and asset quality metrics. </a:t>
            </a:r>
          </a:p>
          <a:p>
            <a:pPr marL="171450"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a:p>
            <a:pPr marL="171450" indent="-171450">
              <a:spcBef>
                <a:spcPts val="200"/>
              </a:spcBef>
              <a:spcAft>
                <a:spcPts val="200"/>
              </a:spcAft>
              <a:buClr>
                <a:srgbClr val="0E26DE"/>
              </a:buClr>
              <a:buFont typeface="Arial" panose="020B0604020202020204" pitchFamily="34" charset="0"/>
              <a:buChar char="•"/>
              <a:defRPr/>
            </a:pPr>
            <a:r>
              <a:rPr lang="en-US" sz="1200" kern="0" dirty="0">
                <a:solidFill>
                  <a:srgbClr val="474747">
                    <a:lumMod val="50000"/>
                  </a:srgbClr>
                </a:solidFill>
                <a:latin typeface="+mj-lt"/>
                <a:cs typeface="Arial" pitchFamily="34" charset="0"/>
              </a:rPr>
              <a:t>CBO a strict but supportive regulator has introduced various regulation to support banks as well as borrowers. </a:t>
            </a:r>
          </a:p>
          <a:p>
            <a:pPr marL="171450"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a:p>
            <a:pPr marL="171450" indent="-171450">
              <a:spcBef>
                <a:spcPts val="200"/>
              </a:spcBef>
              <a:spcAft>
                <a:spcPts val="200"/>
              </a:spcAft>
              <a:buClr>
                <a:srgbClr val="0E26DE"/>
              </a:buClr>
              <a:buFont typeface="Arial" panose="020B0604020202020204" pitchFamily="34" charset="0"/>
              <a:buChar char="•"/>
              <a:defRPr/>
            </a:pPr>
            <a:r>
              <a:rPr lang="en-US" sz="1200" kern="0" dirty="0">
                <a:solidFill>
                  <a:srgbClr val="474747">
                    <a:lumMod val="50000"/>
                  </a:srgbClr>
                </a:solidFill>
                <a:latin typeface="+mj-lt"/>
                <a:cs typeface="Arial" pitchFamily="34" charset="0"/>
              </a:rPr>
              <a:t>Given the contraction experienced and anticipated in the economy, consolidation is likely over the medium term. </a:t>
            </a:r>
          </a:p>
          <a:p>
            <a:pPr marL="171450"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a:p>
            <a:pPr marL="342900" lvl="1"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a:p>
            <a:pPr marL="342900" lvl="1" indent="-171450">
              <a:spcBef>
                <a:spcPts val="200"/>
              </a:spcBef>
              <a:spcAft>
                <a:spcPts val="200"/>
              </a:spcAft>
              <a:buClr>
                <a:srgbClr val="0E26DE"/>
              </a:buClr>
              <a:buFont typeface="Arial" panose="020B0604020202020204" pitchFamily="34" charset="0"/>
              <a:buChar char="•"/>
              <a:defRPr/>
            </a:pPr>
            <a:endParaRPr lang="en-US" sz="1200" kern="0" dirty="0">
              <a:solidFill>
                <a:srgbClr val="474747">
                  <a:lumMod val="50000"/>
                </a:srgbClr>
              </a:solidFill>
              <a:latin typeface="+mj-lt"/>
              <a:cs typeface="Arial" pitchFamily="34" charset="0"/>
            </a:endParaRPr>
          </a:p>
        </p:txBody>
      </p:sp>
      <p:sp>
        <p:nvSpPr>
          <p:cNvPr id="30" name="Text Box 40"/>
          <p:cNvSpPr txBox="1">
            <a:spLocks noChangeArrowheads="1"/>
          </p:cNvSpPr>
          <p:nvPr/>
        </p:nvSpPr>
        <p:spPr bwMode="auto">
          <a:xfrm>
            <a:off x="5663952" y="1167223"/>
            <a:ext cx="6039780"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latin typeface="Open Sans" panose="020B0606030504020204" pitchFamily="34" charset="0"/>
                <a:ea typeface="Open Sans" panose="020B0606030504020204" pitchFamily="34" charset="0"/>
                <a:cs typeface="Open Sans" panose="020B0606030504020204" pitchFamily="34" charset="0"/>
              </a:rPr>
              <a:t>ASSETS AND LOANS OF MAJOR BANKS INCREASED BY 4%</a:t>
            </a:r>
          </a:p>
        </p:txBody>
      </p:sp>
      <p:sp>
        <p:nvSpPr>
          <p:cNvPr id="31" name="Text Box 40"/>
          <p:cNvSpPr txBox="1">
            <a:spLocks noChangeArrowheads="1"/>
          </p:cNvSpPr>
          <p:nvPr/>
        </p:nvSpPr>
        <p:spPr bwMode="auto">
          <a:xfrm>
            <a:off x="335359" y="1167223"/>
            <a:ext cx="5090019"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33" name="Rectangle 32"/>
          <p:cNvSpPr/>
          <p:nvPr/>
        </p:nvSpPr>
        <p:spPr>
          <a:xfrm>
            <a:off x="5721104" y="1518096"/>
            <a:ext cx="3607729" cy="153888"/>
          </a:xfrm>
          <a:prstGeom prst="rect">
            <a:avLst/>
          </a:prstGeom>
          <a:noFill/>
          <a:ln>
            <a:noFill/>
          </a:ln>
          <a:effectLst/>
        </p:spPr>
        <p:txBody>
          <a:bodyPr wrap="square" lIns="0" tIns="0" rIns="0" bIns="0" anchor="ctr" anchorCtr="0">
            <a:spAutoFit/>
          </a:bodyPr>
          <a:lstStyle/>
          <a:p>
            <a:pPr>
              <a:spcBef>
                <a:spcPts val="400"/>
              </a:spcBef>
              <a:spcAft>
                <a:spcPts val="400"/>
              </a:spcAft>
              <a:defRPr/>
            </a:pPr>
            <a:r>
              <a:rPr lang="en-US" sz="1000" b="1" kern="0" dirty="0">
                <a:solidFill>
                  <a:srgbClr val="0E26DE"/>
                </a:solidFill>
                <a:latin typeface="Open Sans" panose="020B0606030504020204" pitchFamily="34" charset="0"/>
                <a:ea typeface="Open Sans" panose="020B0606030504020204" pitchFamily="34" charset="0"/>
                <a:cs typeface="Open Sans" panose="020B0606030504020204" pitchFamily="34" charset="0"/>
              </a:rPr>
              <a:t>USD billion</a:t>
            </a:r>
          </a:p>
        </p:txBody>
      </p:sp>
      <p:sp>
        <p:nvSpPr>
          <p:cNvPr id="38" name="Text Box 40"/>
          <p:cNvSpPr txBox="1">
            <a:spLocks noChangeArrowheads="1"/>
          </p:cNvSpPr>
          <p:nvPr/>
        </p:nvSpPr>
        <p:spPr bwMode="auto">
          <a:xfrm>
            <a:off x="5721104" y="4041762"/>
            <a:ext cx="6039779"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r>
              <a:rPr lang="en-US" b="1" dirty="0">
                <a:latin typeface="Open Sans" panose="020B0606030504020204" pitchFamily="34" charset="0"/>
                <a:ea typeface="Open Sans" panose="020B0606030504020204" pitchFamily="34" charset="0"/>
                <a:cs typeface="Open Sans" panose="020B0606030504020204" pitchFamily="34" charset="0"/>
              </a:rPr>
              <a:t>KEY RATIOS ARE WEAKENING AMONG MAJOR BANKS</a:t>
            </a:r>
          </a:p>
        </p:txBody>
      </p:sp>
      <p:sp>
        <p:nvSpPr>
          <p:cNvPr id="42" name="Rectangle 41"/>
          <p:cNvSpPr/>
          <p:nvPr/>
        </p:nvSpPr>
        <p:spPr>
          <a:xfrm>
            <a:off x="7824192" y="6343289"/>
            <a:ext cx="3698052" cy="190982"/>
          </a:xfrm>
          <a:prstGeom prst="rect">
            <a:avLst/>
          </a:prstGeom>
          <a:noFill/>
          <a:ln>
            <a:noFill/>
          </a:ln>
          <a:effectLst/>
        </p:spPr>
        <p:txBody>
          <a:bodyPr wrap="square" lIns="0" tIns="0" rIns="0" bIns="0" anchor="b" anchorCtr="0">
            <a:noAutofit/>
          </a:bodyPr>
          <a:lstStyle/>
          <a:p>
            <a:pPr algn="r">
              <a:spcBef>
                <a:spcPts val="400"/>
              </a:spcBef>
              <a:spcAft>
                <a:spcPts val="400"/>
              </a:spcAft>
              <a:defRPr/>
            </a:pPr>
            <a:r>
              <a:rPr lang="en-US" sz="1000" kern="0" dirty="0">
                <a:solidFill>
                  <a:srgbClr val="474747">
                    <a:lumMod val="50000"/>
                  </a:srgbClr>
                </a:solidFill>
                <a:latin typeface="+mj-lt"/>
                <a:cs typeface="Arial" pitchFamily="34" charset="0"/>
              </a:rPr>
              <a:t>Source: Published FS of top 6 Omani Banks including  NBO</a:t>
            </a:r>
          </a:p>
        </p:txBody>
      </p:sp>
      <p:cxnSp>
        <p:nvCxnSpPr>
          <p:cNvPr id="32" name="Straight Connector 31"/>
          <p:cNvCxnSpPr/>
          <p:nvPr/>
        </p:nvCxnSpPr>
        <p:spPr bwMode="auto">
          <a:xfrm>
            <a:off x="11424592" y="1766576"/>
            <a:ext cx="0" cy="1581266"/>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43" name="Straight Connector 42"/>
          <p:cNvCxnSpPr/>
          <p:nvPr/>
        </p:nvCxnSpPr>
        <p:spPr bwMode="auto">
          <a:xfrm>
            <a:off x="11452970" y="4301951"/>
            <a:ext cx="0" cy="1491179"/>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21616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Omani Commercial Bank</a:t>
            </a:r>
          </a:p>
        </p:txBody>
      </p:sp>
      <p:sp>
        <p:nvSpPr>
          <p:cNvPr id="3" name="Rectangle 2">
            <a:extLst>
              <a:ext uri="{FF2B5EF4-FFF2-40B4-BE49-F238E27FC236}">
                <a16:creationId xmlns="" xmlns:a16="http://schemas.microsoft.com/office/drawing/2014/main" id="{C4A0F32A-304E-99D1-8644-A7414EFA741F}"/>
              </a:ext>
            </a:extLst>
          </p:cNvPr>
          <p:cNvSpPr/>
          <p:nvPr/>
        </p:nvSpPr>
        <p:spPr>
          <a:xfrm>
            <a:off x="335359" y="1454040"/>
            <a:ext cx="5652629" cy="2813127"/>
          </a:xfrm>
          <a:prstGeom prst="rect">
            <a:avLst/>
          </a:prstGeom>
          <a:noFill/>
          <a:ln w="25400" cap="flat" cmpd="sng" algn="ctr">
            <a:noFill/>
            <a:prstDash val="solid"/>
          </a:ln>
          <a:effectLst/>
        </p:spPr>
        <p:txBody>
          <a:bodyPr lIns="182880" tIns="182880" rIns="182880" bIns="182880" rtlCol="0" anchor="ctr"/>
          <a:lstStyle/>
          <a:p>
            <a:pPr marL="171450" indent="-171450" defTabSz="1243218">
              <a:buClr>
                <a:srgbClr val="0E26DE"/>
              </a:buClr>
              <a:buFont typeface="Arial" panose="020B0604020202020204" pitchFamily="34" charset="0"/>
              <a:buChar char="•"/>
              <a:defRPr/>
            </a:pPr>
            <a:r>
              <a:rPr lang="en-US" sz="1040" kern="0" dirty="0"/>
              <a:t>National Bank of Oman SAOG (“</a:t>
            </a:r>
            <a:r>
              <a:rPr lang="en-US" sz="1040" b="1" kern="0" dirty="0">
                <a:latin typeface="Open Sans" panose="020B0606030504020204" pitchFamily="34" charset="0"/>
                <a:ea typeface="Open Sans" panose="020B0606030504020204" pitchFamily="34" charset="0"/>
                <a:cs typeface="Open Sans" panose="020B0606030504020204" pitchFamily="34" charset="0"/>
              </a:rPr>
              <a:t>NBO</a:t>
            </a:r>
            <a:r>
              <a:rPr lang="en-US" sz="1040" kern="0" dirty="0"/>
              <a:t>” or the “</a:t>
            </a:r>
            <a:r>
              <a:rPr lang="en-US" sz="1040" b="1" kern="0" dirty="0">
                <a:latin typeface="Open Sans" panose="020B0606030504020204" pitchFamily="34" charset="0"/>
                <a:ea typeface="Open Sans" panose="020B0606030504020204" pitchFamily="34" charset="0"/>
                <a:cs typeface="Open Sans" panose="020B0606030504020204" pitchFamily="34" charset="0"/>
              </a:rPr>
              <a:t>Bank</a:t>
            </a:r>
            <a:r>
              <a:rPr lang="en-US" sz="1040" kern="0" dirty="0"/>
              <a:t>”) was the </a:t>
            </a:r>
            <a:r>
              <a:rPr lang="en-US" sz="1040" b="1" kern="0" dirty="0">
                <a:latin typeface="Open Sans" panose="020B0606030504020204" pitchFamily="34" charset="0"/>
                <a:ea typeface="Open Sans" panose="020B0606030504020204" pitchFamily="34" charset="0"/>
                <a:cs typeface="Open Sans" panose="020B0606030504020204" pitchFamily="34" charset="0"/>
              </a:rPr>
              <a:t>first incorporated Bank </a:t>
            </a:r>
            <a:r>
              <a:rPr lang="en-US" sz="1040" kern="0" dirty="0"/>
              <a:t>in the Sultanate of Oman (“</a:t>
            </a:r>
            <a:r>
              <a:rPr lang="en-US" sz="1040" b="1" kern="0" dirty="0">
                <a:latin typeface="Open Sans" panose="020B0606030504020204" pitchFamily="34" charset="0"/>
                <a:ea typeface="Open Sans" panose="020B0606030504020204" pitchFamily="34" charset="0"/>
                <a:cs typeface="Open Sans" panose="020B0606030504020204" pitchFamily="34" charset="0"/>
              </a:rPr>
              <a:t>Oman</a:t>
            </a:r>
            <a:r>
              <a:rPr lang="en-US" sz="1040" kern="0" dirty="0"/>
              <a:t>”) - established in 1973 as a joint stock company, providing conventional and Islamic banking services</a:t>
            </a:r>
          </a:p>
          <a:p>
            <a:pPr marL="171450" indent="-171450" defTabSz="1243218">
              <a:buClr>
                <a:srgbClr val="0E26DE"/>
              </a:buClr>
              <a:buFont typeface="Arial" panose="020B0604020202020204" pitchFamily="34" charset="0"/>
              <a:buChar char="•"/>
              <a:defRPr/>
            </a:pPr>
            <a:r>
              <a:rPr lang="en-US" sz="1040" kern="0" dirty="0"/>
              <a:t>The Bank’s shares are listed on the Muscat Securities Market (“</a:t>
            </a:r>
            <a:r>
              <a:rPr lang="en-US" sz="1040" b="1" kern="0" dirty="0">
                <a:latin typeface="Open Sans" panose="020B0606030504020204" pitchFamily="34" charset="0"/>
                <a:ea typeface="Open Sans" panose="020B0606030504020204" pitchFamily="34" charset="0"/>
                <a:cs typeface="Open Sans" panose="020B0606030504020204" pitchFamily="34" charset="0"/>
              </a:rPr>
              <a:t>MSM</a:t>
            </a:r>
            <a:r>
              <a:rPr lang="en-US" sz="1040" kern="0" dirty="0"/>
              <a:t>”)</a:t>
            </a:r>
          </a:p>
          <a:p>
            <a:pPr marL="171450" indent="-171450" defTabSz="1243218">
              <a:buClr>
                <a:srgbClr val="0E26DE"/>
              </a:buClr>
              <a:buFont typeface="Arial" panose="020B0604020202020204" pitchFamily="34" charset="0"/>
              <a:buChar char="•"/>
              <a:defRPr/>
            </a:pPr>
            <a:r>
              <a:rPr lang="en-US" sz="1040" kern="0" dirty="0"/>
              <a:t>The Bank has 1,455 employees as at 30 June 2022 and is the 3rd largest bank by net lending in Oman accounting to USD 8.5 billion, as at 30 June 2022.</a:t>
            </a:r>
          </a:p>
          <a:p>
            <a:pPr marL="171450" indent="-171450" defTabSz="1243218">
              <a:buClr>
                <a:srgbClr val="0E26DE"/>
              </a:buClr>
              <a:buFont typeface="Arial" panose="020B0604020202020204" pitchFamily="34" charset="0"/>
              <a:buChar char="•"/>
              <a:defRPr/>
            </a:pPr>
            <a:r>
              <a:rPr lang="en-US" sz="1040" kern="0" dirty="0"/>
              <a:t>As at 30 June 2022, NBO serves approximately half a million retail customers and 25,000 corporate and SME customers via 66 branches and over 200 ATM and CCDM units</a:t>
            </a:r>
          </a:p>
          <a:p>
            <a:pPr marL="171450" indent="-171450" defTabSz="1243218">
              <a:buClr>
                <a:srgbClr val="0E26DE"/>
              </a:buClr>
              <a:buFont typeface="Arial" panose="020B0604020202020204" pitchFamily="34" charset="0"/>
              <a:buChar char="•"/>
              <a:defRPr/>
            </a:pPr>
            <a:r>
              <a:rPr lang="en-US" sz="1040" kern="0" dirty="0"/>
              <a:t>In addition, the Bank has a presence in the </a:t>
            </a:r>
            <a:r>
              <a:rPr lang="en-US" sz="1040" b="1" kern="0" dirty="0">
                <a:latin typeface="Open Sans" panose="020B0606030504020204" pitchFamily="34" charset="0"/>
                <a:ea typeface="Open Sans" panose="020B0606030504020204" pitchFamily="34" charset="0"/>
                <a:cs typeface="Open Sans" panose="020B0606030504020204" pitchFamily="34" charset="0"/>
              </a:rPr>
              <a:t>UAE</a:t>
            </a:r>
            <a:r>
              <a:rPr lang="en-US" sz="1040" kern="0" dirty="0"/>
              <a:t> and is in the process of closing the branch in </a:t>
            </a:r>
            <a:r>
              <a:rPr lang="en-US" sz="1040" b="1" kern="0" dirty="0">
                <a:latin typeface="Open Sans" panose="020B0606030504020204" pitchFamily="34" charset="0"/>
                <a:ea typeface="Open Sans" panose="020B0606030504020204" pitchFamily="34" charset="0"/>
                <a:cs typeface="Open Sans" panose="020B0606030504020204" pitchFamily="34" charset="0"/>
              </a:rPr>
              <a:t>Egypt</a:t>
            </a:r>
          </a:p>
          <a:p>
            <a:pPr marL="171450" indent="-171450" defTabSz="1243218">
              <a:buClr>
                <a:srgbClr val="0E26DE"/>
              </a:buClr>
              <a:buFont typeface="Arial" panose="020B0604020202020204" pitchFamily="34" charset="0"/>
              <a:buChar char="•"/>
              <a:defRPr/>
            </a:pPr>
            <a:r>
              <a:rPr lang="en-US" sz="1040" kern="0" dirty="0"/>
              <a:t>The Bank operates via five main segments, namely, retail banking, corporate banking, investment banking, treasury and international banking, and Islamic banking</a:t>
            </a:r>
          </a:p>
          <a:p>
            <a:pPr marL="171450" indent="-171450" defTabSz="1243218">
              <a:buClr>
                <a:srgbClr val="0E26DE"/>
              </a:buClr>
              <a:buFont typeface="Arial" panose="020B0604020202020204" pitchFamily="34" charset="0"/>
              <a:buChar char="•"/>
              <a:defRPr/>
            </a:pPr>
            <a:r>
              <a:rPr lang="en-US" sz="1040" kern="0" dirty="0"/>
              <a:t>As at 30 June 2022, NBO had approximately 14.7% share in loans and 14.1% share in deposits in Oman Banking sector. </a:t>
            </a:r>
          </a:p>
        </p:txBody>
      </p:sp>
      <p:sp>
        <p:nvSpPr>
          <p:cNvPr id="4" name="TextBox 3">
            <a:extLst>
              <a:ext uri="{FF2B5EF4-FFF2-40B4-BE49-F238E27FC236}">
                <a16:creationId xmlns="" xmlns:a16="http://schemas.microsoft.com/office/drawing/2014/main" id="{D5D1CEB5-0F69-32B9-63A3-64EC9CBBCE54}"/>
              </a:ext>
            </a:extLst>
          </p:cNvPr>
          <p:cNvSpPr txBox="1"/>
          <p:nvPr/>
        </p:nvSpPr>
        <p:spPr>
          <a:xfrm>
            <a:off x="335359" y="1106647"/>
            <a:ext cx="5652628" cy="347394"/>
          </a:xfrm>
          <a:prstGeom prst="rect">
            <a:avLst/>
          </a:prstGeom>
          <a:solidFill>
            <a:srgbClr val="0E26DE"/>
          </a:solidFill>
        </p:spPr>
        <p:txBody>
          <a:bodyPr wrap="square" rtlCol="0" anchor="ctr">
            <a:no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a:t>
            </a:r>
            <a:endParaRPr lang="en-US" sz="1400" dirty="0">
              <a:solidFill>
                <a:schemeClr val="bg1"/>
              </a:solidFill>
              <a:latin typeface="+mj-lt"/>
              <a:ea typeface="Open Sans" panose="020B0606030504020204" pitchFamily="34" charset="0"/>
              <a:cs typeface="Open Sans" panose="020B0606030504020204" pitchFamily="34" charset="0"/>
            </a:endParaRPr>
          </a:p>
        </p:txBody>
      </p:sp>
      <p:sp>
        <p:nvSpPr>
          <p:cNvPr id="17" name="Isosceles Triangle 16">
            <a:extLst>
              <a:ext uri="{FF2B5EF4-FFF2-40B4-BE49-F238E27FC236}">
                <a16:creationId xmlns="" xmlns:a16="http://schemas.microsoft.com/office/drawing/2014/main" id="{F2C90872-96C3-AC72-96B1-63B2264FF9DD}"/>
              </a:ext>
            </a:extLst>
          </p:cNvPr>
          <p:cNvSpPr/>
          <p:nvPr/>
        </p:nvSpPr>
        <p:spPr>
          <a:xfrm rot="10800000">
            <a:off x="5239538" y="1454041"/>
            <a:ext cx="430666" cy="182822"/>
          </a:xfrm>
          <a:prstGeom prst="triangle">
            <a:avLst/>
          </a:prstGeom>
          <a:solidFill>
            <a:srgbClr val="0E2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952D3"/>
              </a:solidFill>
            </a:endParaRPr>
          </a:p>
        </p:txBody>
      </p:sp>
      <p:sp>
        <p:nvSpPr>
          <p:cNvPr id="18" name="Rectangle 17">
            <a:extLst>
              <a:ext uri="{FF2B5EF4-FFF2-40B4-BE49-F238E27FC236}">
                <a16:creationId xmlns="" xmlns:a16="http://schemas.microsoft.com/office/drawing/2014/main" id="{1E1A42DD-D93A-2538-2CF9-75E03B322538}"/>
              </a:ext>
            </a:extLst>
          </p:cNvPr>
          <p:cNvSpPr/>
          <p:nvPr/>
        </p:nvSpPr>
        <p:spPr>
          <a:xfrm>
            <a:off x="335359" y="4534094"/>
            <a:ext cx="5652629" cy="2089294"/>
          </a:xfrm>
          <a:prstGeom prst="rect">
            <a:avLst/>
          </a:prstGeom>
          <a:noFill/>
          <a:ln w="25400" cap="flat" cmpd="sng" algn="ctr">
            <a:noFill/>
            <a:prstDash val="solid"/>
          </a:ln>
          <a:effectLst/>
        </p:spPr>
        <p:txBody>
          <a:bodyPr rtlCol="0" anchor="ctr"/>
          <a:lstStyle/>
          <a:p>
            <a:pPr algn="ctr" defTabSz="1243218" rtl="1">
              <a:defRPr/>
            </a:pPr>
            <a:endParaRPr lang="en-US" sz="2000" kern="0">
              <a:solidFill>
                <a:srgbClr val="0952D3"/>
              </a:solidFill>
            </a:endParaRPr>
          </a:p>
        </p:txBody>
      </p:sp>
      <p:sp>
        <p:nvSpPr>
          <p:cNvPr id="19" name="TextBox 18">
            <a:extLst>
              <a:ext uri="{FF2B5EF4-FFF2-40B4-BE49-F238E27FC236}">
                <a16:creationId xmlns="" xmlns:a16="http://schemas.microsoft.com/office/drawing/2014/main" id="{DFE7883E-2AF6-49DB-BB1C-9F101DA423A4}"/>
              </a:ext>
            </a:extLst>
          </p:cNvPr>
          <p:cNvSpPr txBox="1"/>
          <p:nvPr/>
        </p:nvSpPr>
        <p:spPr>
          <a:xfrm>
            <a:off x="335359" y="4405172"/>
            <a:ext cx="5652628" cy="347394"/>
          </a:xfrm>
          <a:prstGeom prst="rect">
            <a:avLst/>
          </a:prstGeom>
          <a:solidFill>
            <a:srgbClr val="0E26DE"/>
          </a:solidFill>
        </p:spPr>
        <p:txBody>
          <a:bodyPr wrap="square" rtlCol="0" anchor="ctr">
            <a:noAutofit/>
          </a:bodyPr>
          <a:lstStyle/>
          <a:p>
            <a:pPr algn="ctr" rtl="1"/>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CREDIT RATING</a:t>
            </a:r>
            <a:endParaRPr lang="en-US" sz="1400" dirty="0">
              <a:solidFill>
                <a:schemeClr val="bg1"/>
              </a:solidFill>
              <a:latin typeface="+mj-lt"/>
              <a:ea typeface="Open Sans" panose="020B0606030504020204" pitchFamily="34" charset="0"/>
              <a:cs typeface="Open Sans" panose="020B0606030504020204" pitchFamily="34" charset="0"/>
            </a:endParaRPr>
          </a:p>
        </p:txBody>
      </p:sp>
      <p:sp>
        <p:nvSpPr>
          <p:cNvPr id="20" name="Isosceles Triangle 19">
            <a:extLst>
              <a:ext uri="{FF2B5EF4-FFF2-40B4-BE49-F238E27FC236}">
                <a16:creationId xmlns="" xmlns:a16="http://schemas.microsoft.com/office/drawing/2014/main" id="{3F625D5F-75C1-0DF6-91E1-58952E1632B4}"/>
              </a:ext>
            </a:extLst>
          </p:cNvPr>
          <p:cNvSpPr/>
          <p:nvPr/>
        </p:nvSpPr>
        <p:spPr>
          <a:xfrm rot="10800000">
            <a:off x="5239538" y="4752566"/>
            <a:ext cx="430666" cy="182822"/>
          </a:xfrm>
          <a:prstGeom prst="triangl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sz="3200">
              <a:solidFill>
                <a:srgbClr val="0952D3"/>
              </a:solidFill>
            </a:endParaRPr>
          </a:p>
        </p:txBody>
      </p:sp>
      <p:graphicFrame>
        <p:nvGraphicFramePr>
          <p:cNvPr id="22" name="Table 21">
            <a:extLst>
              <a:ext uri="{FF2B5EF4-FFF2-40B4-BE49-F238E27FC236}">
                <a16:creationId xmlns="" xmlns:a16="http://schemas.microsoft.com/office/drawing/2014/main" id="{0AAF5D43-84CA-6EA9-74D6-592084E6C5E8}"/>
              </a:ext>
            </a:extLst>
          </p:cNvPr>
          <p:cNvGraphicFramePr>
            <a:graphicFrameLocks noGrp="1"/>
          </p:cNvGraphicFramePr>
          <p:nvPr>
            <p:extLst>
              <p:ext uri="{D42A27DB-BD31-4B8C-83A1-F6EECF244321}">
                <p14:modId xmlns:p14="http://schemas.microsoft.com/office/powerpoint/2010/main" val="34870933"/>
              </p:ext>
            </p:extLst>
          </p:nvPr>
        </p:nvGraphicFramePr>
        <p:xfrm>
          <a:off x="551384" y="5002505"/>
          <a:ext cx="5112568" cy="1571847"/>
        </p:xfrm>
        <a:graphic>
          <a:graphicData uri="http://schemas.openxmlformats.org/drawingml/2006/table">
            <a:tbl>
              <a:tblPr firstRow="1" bandRow="1">
                <a:tableStyleId>{5C22544A-7EE6-4342-B048-85BDC9FD1C3A}</a:tableStyleId>
              </a:tblPr>
              <a:tblGrid>
                <a:gridCol w="1278142">
                  <a:extLst>
                    <a:ext uri="{9D8B030D-6E8A-4147-A177-3AD203B41FA5}">
                      <a16:colId xmlns="" xmlns:a16="http://schemas.microsoft.com/office/drawing/2014/main" val="20000"/>
                    </a:ext>
                  </a:extLst>
                </a:gridCol>
                <a:gridCol w="1170130">
                  <a:extLst>
                    <a:ext uri="{9D8B030D-6E8A-4147-A177-3AD203B41FA5}">
                      <a16:colId xmlns="" xmlns:a16="http://schemas.microsoft.com/office/drawing/2014/main" val="20001"/>
                    </a:ext>
                  </a:extLst>
                </a:gridCol>
                <a:gridCol w="1386154">
                  <a:extLst>
                    <a:ext uri="{9D8B030D-6E8A-4147-A177-3AD203B41FA5}">
                      <a16:colId xmlns="" xmlns:a16="http://schemas.microsoft.com/office/drawing/2014/main" val="20002"/>
                    </a:ext>
                  </a:extLst>
                </a:gridCol>
                <a:gridCol w="1278142">
                  <a:extLst>
                    <a:ext uri="{9D8B030D-6E8A-4147-A177-3AD203B41FA5}">
                      <a16:colId xmlns="" xmlns:a16="http://schemas.microsoft.com/office/drawing/2014/main" val="20003"/>
                    </a:ext>
                  </a:extLst>
                </a:gridCol>
              </a:tblGrid>
              <a:tr h="376549">
                <a:tc>
                  <a:txBody>
                    <a:bodyPr/>
                    <a:lstStyle/>
                    <a:p>
                      <a:pPr algn="ctr"/>
                      <a:r>
                        <a:rPr lang="en-GB" sz="1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Rating Agency</a:t>
                      </a:r>
                    </a:p>
                  </a:txBody>
                  <a:tcPr marL="91411" marR="91411" anchor="ctr">
                    <a:lnL w="63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6DE"/>
                    </a:solidFill>
                  </a:tcPr>
                </a:tc>
                <a:tc>
                  <a:txBody>
                    <a:bodyPr/>
                    <a:lstStyle/>
                    <a:p>
                      <a:pPr algn="ctr"/>
                      <a:r>
                        <a:rPr lang="en-GB" sz="1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Date</a:t>
                      </a:r>
                    </a:p>
                  </a:txBody>
                  <a:tcPr marL="91411" marR="914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6DE"/>
                    </a:solidFill>
                  </a:tcPr>
                </a:tc>
                <a:tc>
                  <a:txBody>
                    <a:bodyPr/>
                    <a:lstStyle/>
                    <a:p>
                      <a:pPr algn="ctr"/>
                      <a:r>
                        <a:rPr lang="en-GB" sz="1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Long-term</a:t>
                      </a:r>
                      <a:r>
                        <a:rPr lang="en-GB" sz="1000" baseline="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 Rating</a:t>
                      </a:r>
                      <a:endParaRPr lang="en-GB" sz="1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91411" marR="9141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6DE"/>
                    </a:solidFill>
                  </a:tcPr>
                </a:tc>
                <a:tc>
                  <a:txBody>
                    <a:bodyPr/>
                    <a:lstStyle/>
                    <a:p>
                      <a:pPr algn="ctr"/>
                      <a:r>
                        <a:rPr lang="en-GB" sz="1000" noProof="0" dirty="0">
                          <a:solidFill>
                            <a:schemeClr val="bg1"/>
                          </a:solidFill>
                          <a:latin typeface="Open Sans" panose="020B0606030504020204" pitchFamily="34" charset="0"/>
                          <a:ea typeface="Open Sans" panose="020B0606030504020204" pitchFamily="34" charset="0"/>
                          <a:cs typeface="Open Sans" panose="020B0606030504020204" pitchFamily="34" charset="0"/>
                        </a:rPr>
                        <a:t>Outlook</a:t>
                      </a:r>
                    </a:p>
                  </a:txBody>
                  <a:tcPr marL="91411" marR="91411" anchor="ctr">
                    <a:lnL w="190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E26DE"/>
                    </a:solidFill>
                  </a:tcPr>
                </a:tc>
                <a:extLst>
                  <a:ext uri="{0D108BD9-81ED-4DB2-BD59-A6C34878D82A}">
                    <a16:rowId xmlns="" xmlns:a16="http://schemas.microsoft.com/office/drawing/2014/main" val="10000"/>
                  </a:ext>
                </a:extLst>
              </a:tr>
              <a:tr h="597649">
                <a:tc>
                  <a:txBody>
                    <a:bodyPr/>
                    <a:lstStyle/>
                    <a:p>
                      <a:endParaRPr lang="en-GB" sz="1050" noProof="0" dirty="0">
                        <a:solidFill>
                          <a:schemeClr val="tx1"/>
                        </a:solidFill>
                        <a:latin typeface="+mj-lt"/>
                        <a:cs typeface="Arial" pitchFamily="34" charset="0"/>
                      </a:endParaRPr>
                    </a:p>
                  </a:txBody>
                  <a:tcPr marL="91411" marR="91411"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noProof="0" dirty="0">
                          <a:solidFill>
                            <a:schemeClr val="tx1"/>
                          </a:solidFill>
                          <a:latin typeface="+mj-lt"/>
                          <a:ea typeface="+mn-ea"/>
                          <a:cs typeface="Arial" pitchFamily="34" charset="0"/>
                        </a:rPr>
                        <a:t>Apr 2022</a:t>
                      </a:r>
                    </a:p>
                  </a:txBody>
                  <a:tcPr marL="91411" marR="91411"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mj-lt"/>
                          <a:cs typeface="Arial" pitchFamily="34" charset="0"/>
                        </a:rPr>
                        <a:t>Ba3</a:t>
                      </a:r>
                    </a:p>
                  </a:txBody>
                  <a:tcPr marL="91411" marR="91411"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mj-lt"/>
                          <a:cs typeface="Arial" pitchFamily="34" charset="0"/>
                        </a:rPr>
                        <a:t>Stable</a:t>
                      </a:r>
                    </a:p>
                  </a:txBody>
                  <a:tcPr marL="91411" marR="91411"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97649">
                <a:tc>
                  <a:txBody>
                    <a:bodyPr/>
                    <a:lstStyle/>
                    <a:p>
                      <a:endParaRPr lang="en-GB" sz="1050" noProof="0" dirty="0">
                        <a:solidFill>
                          <a:schemeClr val="tx1"/>
                        </a:solidFill>
                        <a:latin typeface="+mj-lt"/>
                        <a:cs typeface="Arial" pitchFamily="34" charset="0"/>
                      </a:endParaRPr>
                    </a:p>
                  </a:txBody>
                  <a:tcPr marL="91411" marR="91411"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noProof="0" dirty="0">
                          <a:solidFill>
                            <a:schemeClr val="tx1"/>
                          </a:solidFill>
                          <a:latin typeface="+mj-lt"/>
                          <a:ea typeface="+mn-ea"/>
                          <a:cs typeface="Arial" pitchFamily="34" charset="0"/>
                        </a:rPr>
                        <a:t>Jan 2022</a:t>
                      </a:r>
                    </a:p>
                  </a:txBody>
                  <a:tcPr marL="91411" marR="91411"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mj-lt"/>
                          <a:cs typeface="Arial" pitchFamily="34" charset="0"/>
                        </a:rPr>
                        <a:t>BB-</a:t>
                      </a:r>
                    </a:p>
                  </a:txBody>
                  <a:tcPr marL="91411" marR="91411"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noProof="0" dirty="0">
                          <a:solidFill>
                            <a:schemeClr val="tx1"/>
                          </a:solidFill>
                          <a:latin typeface="+mj-lt"/>
                          <a:cs typeface="Arial" pitchFamily="34" charset="0"/>
                        </a:rPr>
                        <a:t>Stable</a:t>
                      </a:r>
                    </a:p>
                  </a:txBody>
                  <a:tcPr marL="91411" marR="91411" anchor="ctr" anchorCtr="1">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pic>
        <p:nvPicPr>
          <p:cNvPr id="23" name="Picture 4" descr="http://upload.wikimedia.org/wikipedia/en/2/25/Fitch_Ratings_Logo.jpg">
            <a:extLst>
              <a:ext uri="{FF2B5EF4-FFF2-40B4-BE49-F238E27FC236}">
                <a16:creationId xmlns="" xmlns:a16="http://schemas.microsoft.com/office/drawing/2014/main" id="{8D084008-EC0C-04C6-F3F5-5CC5D9D9B09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gray">
          <a:xfrm>
            <a:off x="732375" y="6084174"/>
            <a:ext cx="914397" cy="216349"/>
          </a:xfrm>
          <a:prstGeom prst="rect">
            <a:avLst/>
          </a:prstGeom>
          <a:noFill/>
        </p:spPr>
      </p:pic>
      <p:pic>
        <p:nvPicPr>
          <p:cNvPr id="24" name="Picture 2" descr="http://upload.wikimedia.org/wikipedia/commons/c/c1/Moodys_logo_blue.jpg">
            <a:extLst>
              <a:ext uri="{FF2B5EF4-FFF2-40B4-BE49-F238E27FC236}">
                <a16:creationId xmlns="" xmlns:a16="http://schemas.microsoft.com/office/drawing/2014/main" id="{0FF34B0A-D8F0-2B68-A49D-4D43ED5D0D4B}"/>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5535" t="13899" r="5535" b="13899"/>
          <a:stretch/>
        </p:blipFill>
        <p:spPr bwMode="gray">
          <a:xfrm>
            <a:off x="730862" y="5582214"/>
            <a:ext cx="879906" cy="235034"/>
          </a:xfrm>
          <a:prstGeom prst="rect">
            <a:avLst/>
          </a:prstGeom>
          <a:noFill/>
        </p:spPr>
      </p:pic>
      <p:sp>
        <p:nvSpPr>
          <p:cNvPr id="42" name="Rectangle 41">
            <a:extLst>
              <a:ext uri="{FF2B5EF4-FFF2-40B4-BE49-F238E27FC236}">
                <a16:creationId xmlns="" xmlns:a16="http://schemas.microsoft.com/office/drawing/2014/main" id="{7A28EB45-53E3-A4EA-8893-C3D6D8BA82B8}"/>
              </a:ext>
            </a:extLst>
          </p:cNvPr>
          <p:cNvSpPr/>
          <p:nvPr/>
        </p:nvSpPr>
        <p:spPr>
          <a:xfrm>
            <a:off x="6167465" y="1454040"/>
            <a:ext cx="5652629" cy="2813127"/>
          </a:xfrm>
          <a:prstGeom prst="rect">
            <a:avLst/>
          </a:prstGeom>
          <a:noFill/>
          <a:ln w="25400" cap="flat" cmpd="sng" algn="ctr">
            <a:noFill/>
            <a:prstDash val="solid"/>
          </a:ln>
          <a:effectLst/>
        </p:spPr>
        <p:txBody>
          <a:bodyPr lIns="182880" tIns="182880" rIns="182880" bIns="182880" rtlCol="0" anchor="ctr"/>
          <a:lstStyle/>
          <a:p>
            <a:pPr marL="171450" indent="-171450" algn="r" defTabSz="1243218" rtl="1">
              <a:buClr>
                <a:srgbClr val="0E26DE"/>
              </a:buClr>
              <a:buFont typeface="Arial" panose="020B0604020202020204" pitchFamily="34" charset="0"/>
              <a:buChar char="•"/>
              <a:defRPr/>
            </a:pPr>
            <a:endParaRPr lang="en-US" sz="1040" kern="0" dirty="0"/>
          </a:p>
        </p:txBody>
      </p:sp>
      <p:sp>
        <p:nvSpPr>
          <p:cNvPr id="43" name="TextBox 42">
            <a:extLst>
              <a:ext uri="{FF2B5EF4-FFF2-40B4-BE49-F238E27FC236}">
                <a16:creationId xmlns="" xmlns:a16="http://schemas.microsoft.com/office/drawing/2014/main" id="{CA58F3BB-6574-B319-24C5-4AE5012D2E67}"/>
              </a:ext>
            </a:extLst>
          </p:cNvPr>
          <p:cNvSpPr txBox="1"/>
          <p:nvPr/>
        </p:nvSpPr>
        <p:spPr>
          <a:xfrm>
            <a:off x="6167465" y="1106647"/>
            <a:ext cx="5652628" cy="347394"/>
          </a:xfrm>
          <a:prstGeom prst="rect">
            <a:avLst/>
          </a:prstGeom>
          <a:solidFill>
            <a:srgbClr val="0E26DE"/>
          </a:solidFill>
        </p:spPr>
        <p:txBody>
          <a:bodyPr wrap="square" rtlCol="0" anchor="ctr">
            <a:noAutofit/>
          </a:bodyPr>
          <a:lstStyle/>
          <a:p>
            <a:pPr algn="ctr" rtl="1"/>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OWNERSHIP </a:t>
            </a:r>
            <a:r>
              <a:rPr lang="en-US" sz="1000" dirty="0">
                <a:solidFill>
                  <a:schemeClr val="bg1"/>
                </a:solidFill>
                <a:latin typeface="+mj-lt"/>
                <a:ea typeface="Open Sans" panose="020B0606030504020204" pitchFamily="34" charset="0"/>
                <a:cs typeface="Open Sans" panose="020B0606030504020204" pitchFamily="34" charset="0"/>
              </a:rPr>
              <a:t>(as at 30th June 2022)</a:t>
            </a:r>
            <a:endParaRPr lang="en-US" sz="1400" dirty="0">
              <a:solidFill>
                <a:schemeClr val="bg1"/>
              </a:solidFill>
              <a:latin typeface="+mj-lt"/>
              <a:ea typeface="Open Sans" panose="020B0606030504020204" pitchFamily="34" charset="0"/>
              <a:cs typeface="Open Sans" panose="020B0606030504020204" pitchFamily="34" charset="0"/>
            </a:endParaRPr>
          </a:p>
        </p:txBody>
      </p:sp>
      <p:sp>
        <p:nvSpPr>
          <p:cNvPr id="44" name="Isosceles Triangle 43">
            <a:extLst>
              <a:ext uri="{FF2B5EF4-FFF2-40B4-BE49-F238E27FC236}">
                <a16:creationId xmlns="" xmlns:a16="http://schemas.microsoft.com/office/drawing/2014/main" id="{2D74B29E-669B-AF35-C0BB-2256E7F57EC2}"/>
              </a:ext>
            </a:extLst>
          </p:cNvPr>
          <p:cNvSpPr/>
          <p:nvPr/>
        </p:nvSpPr>
        <p:spPr>
          <a:xfrm rot="10800000">
            <a:off x="11071644" y="1454041"/>
            <a:ext cx="430666" cy="182822"/>
          </a:xfrm>
          <a:prstGeom prst="triangle">
            <a:avLst/>
          </a:prstGeom>
          <a:solidFill>
            <a:srgbClr val="0E26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endParaRPr lang="en-US" sz="3200">
              <a:solidFill>
                <a:srgbClr val="0952D3"/>
              </a:solidFill>
            </a:endParaRPr>
          </a:p>
        </p:txBody>
      </p:sp>
      <p:sp>
        <p:nvSpPr>
          <p:cNvPr id="46" name="TextBox 45">
            <a:extLst>
              <a:ext uri="{FF2B5EF4-FFF2-40B4-BE49-F238E27FC236}">
                <a16:creationId xmlns="" xmlns:a16="http://schemas.microsoft.com/office/drawing/2014/main" id="{7F9037C6-AF48-D1E0-705A-6195EA59A06B}"/>
              </a:ext>
            </a:extLst>
          </p:cNvPr>
          <p:cNvSpPr txBox="1"/>
          <p:nvPr/>
        </p:nvSpPr>
        <p:spPr>
          <a:xfrm>
            <a:off x="6167465" y="4405172"/>
            <a:ext cx="5652628" cy="347394"/>
          </a:xfrm>
          <a:prstGeom prst="rect">
            <a:avLst/>
          </a:prstGeom>
          <a:solidFill>
            <a:srgbClr val="0E26DE"/>
          </a:solidFill>
        </p:spPr>
        <p:txBody>
          <a:bodyPr wrap="square" rtlCol="0" anchor="ctr">
            <a:noAutofit/>
          </a:bodyPr>
          <a:lstStyle/>
          <a:p>
            <a:pPr algn="ctr">
              <a:lnSpc>
                <a:spcPct val="100000"/>
              </a:lnSpc>
            </a:pP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FINANCIALS</a:t>
            </a:r>
          </a:p>
        </p:txBody>
      </p:sp>
      <p:graphicFrame>
        <p:nvGraphicFramePr>
          <p:cNvPr id="53" name="Chart 52">
            <a:extLst>
              <a:ext uri="{FF2B5EF4-FFF2-40B4-BE49-F238E27FC236}">
                <a16:creationId xmlns="" xmlns:a16="http://schemas.microsoft.com/office/drawing/2014/main" id="{63F79C97-CF2C-622F-1D0C-2F3060DD5712}"/>
              </a:ext>
            </a:extLst>
          </p:cNvPr>
          <p:cNvGraphicFramePr>
            <a:graphicFrameLocks/>
          </p:cNvGraphicFramePr>
          <p:nvPr>
            <p:extLst>
              <p:ext uri="{D42A27DB-BD31-4B8C-83A1-F6EECF244321}">
                <p14:modId xmlns:p14="http://schemas.microsoft.com/office/powerpoint/2010/main" val="3776514434"/>
              </p:ext>
            </p:extLst>
          </p:nvPr>
        </p:nvGraphicFramePr>
        <p:xfrm>
          <a:off x="6312025" y="1582963"/>
          <a:ext cx="5363508" cy="2566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Table 53">
            <a:extLst>
              <a:ext uri="{FF2B5EF4-FFF2-40B4-BE49-F238E27FC236}">
                <a16:creationId xmlns="" xmlns:a16="http://schemas.microsoft.com/office/drawing/2014/main" id="{D301DFDC-3F3A-A1CA-93ED-A6ACD4323362}"/>
              </a:ext>
            </a:extLst>
          </p:cNvPr>
          <p:cNvGraphicFramePr>
            <a:graphicFrameLocks noGrp="1"/>
          </p:cNvGraphicFramePr>
          <p:nvPr>
            <p:extLst>
              <p:ext uri="{D42A27DB-BD31-4B8C-83A1-F6EECF244321}">
                <p14:modId xmlns:p14="http://schemas.microsoft.com/office/powerpoint/2010/main" val="1470379310"/>
              </p:ext>
            </p:extLst>
          </p:nvPr>
        </p:nvGraphicFramePr>
        <p:xfrm>
          <a:off x="6183004" y="4752566"/>
          <a:ext cx="5637089" cy="1870825"/>
        </p:xfrm>
        <a:graphic>
          <a:graphicData uri="http://schemas.openxmlformats.org/drawingml/2006/table">
            <a:tbl>
              <a:tblPr firstRow="1" firstCol="1" bandRow="1">
                <a:tableStyleId>{21E4AEA4-8DFA-4A89-87EB-49C32662AFE0}</a:tableStyleId>
              </a:tblPr>
              <a:tblGrid>
                <a:gridCol w="1389160">
                  <a:extLst>
                    <a:ext uri="{9D8B030D-6E8A-4147-A177-3AD203B41FA5}">
                      <a16:colId xmlns="" xmlns:a16="http://schemas.microsoft.com/office/drawing/2014/main" val="20000"/>
                    </a:ext>
                  </a:extLst>
                </a:gridCol>
                <a:gridCol w="1240673">
                  <a:extLst>
                    <a:ext uri="{9D8B030D-6E8A-4147-A177-3AD203B41FA5}">
                      <a16:colId xmlns="" xmlns:a16="http://schemas.microsoft.com/office/drawing/2014/main" val="20002"/>
                    </a:ext>
                  </a:extLst>
                </a:gridCol>
                <a:gridCol w="677048">
                  <a:extLst>
                    <a:ext uri="{9D8B030D-6E8A-4147-A177-3AD203B41FA5}">
                      <a16:colId xmlns="" xmlns:a16="http://schemas.microsoft.com/office/drawing/2014/main" val="20003"/>
                    </a:ext>
                  </a:extLst>
                </a:gridCol>
                <a:gridCol w="741529">
                  <a:extLst>
                    <a:ext uri="{9D8B030D-6E8A-4147-A177-3AD203B41FA5}">
                      <a16:colId xmlns="" xmlns:a16="http://schemas.microsoft.com/office/drawing/2014/main" val="20004"/>
                    </a:ext>
                  </a:extLst>
                </a:gridCol>
                <a:gridCol w="773770">
                  <a:extLst>
                    <a:ext uri="{9D8B030D-6E8A-4147-A177-3AD203B41FA5}">
                      <a16:colId xmlns="" xmlns:a16="http://schemas.microsoft.com/office/drawing/2014/main" val="20005"/>
                    </a:ext>
                  </a:extLst>
                </a:gridCol>
                <a:gridCol w="814909">
                  <a:extLst>
                    <a:ext uri="{9D8B030D-6E8A-4147-A177-3AD203B41FA5}">
                      <a16:colId xmlns="" xmlns:a16="http://schemas.microsoft.com/office/drawing/2014/main" val="2229380910"/>
                    </a:ext>
                  </a:extLst>
                </a:gridCol>
              </a:tblGrid>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USD in </a:t>
                      </a:r>
                      <a:r>
                        <a:rPr lang="en-US" sz="9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Millions</a:t>
                      </a:r>
                    </a:p>
                  </a:txBody>
                  <a:tcPr marL="0" marR="0" marT="0" marB="0" anchor="ctr">
                    <a:solidFill>
                      <a:srgbClr val="0E26DE"/>
                    </a:solidFill>
                  </a:tcPr>
                </a:tc>
                <a:tc>
                  <a:txBody>
                    <a:bodyPr/>
                    <a:lstStyle/>
                    <a:p>
                      <a:pPr algn="ctr" rtl="0" fontAlgn="ctr"/>
                      <a:r>
                        <a:rPr lang="en-US" sz="9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2018</a:t>
                      </a:r>
                    </a:p>
                  </a:txBody>
                  <a:tcPr marL="0" marR="0" marT="0" marB="0" anchor="ctr">
                    <a:solidFill>
                      <a:srgbClr val="0E26DE"/>
                    </a:solidFill>
                  </a:tcPr>
                </a:tc>
                <a:tc>
                  <a:txBody>
                    <a:bodyPr/>
                    <a:lstStyle/>
                    <a:p>
                      <a:pPr algn="ctr" rtl="0" fontAlgn="ctr"/>
                      <a:r>
                        <a:rPr lang="en-US" sz="9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2019</a:t>
                      </a:r>
                    </a:p>
                  </a:txBody>
                  <a:tcPr marL="0" marR="0" marT="0" marB="0" anchor="ctr">
                    <a:solidFill>
                      <a:srgbClr val="0E26DE"/>
                    </a:solidFill>
                  </a:tcPr>
                </a:tc>
                <a:tc>
                  <a:txBody>
                    <a:bodyPr/>
                    <a:lstStyle/>
                    <a:p>
                      <a:pPr algn="ctr" rtl="0" fontAlgn="ctr"/>
                      <a:r>
                        <a:rPr lang="en-US" sz="9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2020</a:t>
                      </a:r>
                    </a:p>
                  </a:txBody>
                  <a:tcPr marL="0" marR="0" marT="0" marB="0" anchor="ctr">
                    <a:solidFill>
                      <a:srgbClr val="0E26DE"/>
                    </a:solidFill>
                  </a:tcPr>
                </a:tc>
                <a:tc>
                  <a:txBody>
                    <a:bodyPr/>
                    <a:lstStyle/>
                    <a:p>
                      <a:pPr algn="ctr" rtl="0" fontAlgn="ctr"/>
                      <a:r>
                        <a:rPr lang="en-US" sz="9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2021</a:t>
                      </a:r>
                    </a:p>
                  </a:txBody>
                  <a:tcPr marL="0" marR="0" marT="0" marB="0" anchor="ctr">
                    <a:solidFill>
                      <a:srgbClr val="0E26DE"/>
                    </a:solidFill>
                  </a:tcPr>
                </a:tc>
                <a:tc>
                  <a:txBody>
                    <a:bodyPr/>
                    <a:lstStyle/>
                    <a:p>
                      <a:pPr algn="ctr" rtl="0" fontAlgn="ctr"/>
                      <a:r>
                        <a:rPr lang="en-US" sz="900" b="1" u="none" strike="noStrike"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H1 2022</a:t>
                      </a:r>
                    </a:p>
                  </a:txBody>
                  <a:tcPr marL="0" marR="0" marT="0" marB="0" anchor="ctr">
                    <a:solidFill>
                      <a:srgbClr val="0E26DE"/>
                    </a:solidFill>
                  </a:tcPr>
                </a:tc>
                <a:extLst>
                  <a:ext uri="{0D108BD9-81ED-4DB2-BD59-A6C34878D82A}">
                    <a16:rowId xmlns="" xmlns:a16="http://schemas.microsoft.com/office/drawing/2014/main" val="10000"/>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Total Assets</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US" sz="900" u="none" strike="noStrike" dirty="0">
                          <a:effectLst/>
                          <a:latin typeface="+mj-lt"/>
                          <a:cs typeface="Calibri" panose="020F0502020204030204" pitchFamily="34" charset="0"/>
                        </a:rPr>
                        <a:t>9,280</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algn="ctr" rtl="0" fontAlgn="ctr"/>
                      <a:r>
                        <a:rPr lang="en-US" sz="900" u="none" strike="noStrike" dirty="0">
                          <a:latin typeface="+mj-lt"/>
                          <a:cs typeface="Calibri" panose="020F0502020204030204" pitchFamily="34" charset="0"/>
                        </a:rPr>
                        <a:t>9,467</a:t>
                      </a:r>
                      <a:endParaRPr lang="en-US" sz="900" b="0" i="0" u="none" strike="noStrike" dirty="0">
                        <a:solidFill>
                          <a:srgbClr val="000000"/>
                        </a:solidFill>
                        <a:latin typeface="+mj-lt"/>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9,435</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10,600</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10,907</a:t>
                      </a:r>
                    </a:p>
                  </a:txBody>
                  <a:tcPr marL="0" marR="0" marT="0" marB="0" anchor="ctr">
                    <a:solidFill>
                      <a:srgbClr val="DDDDDD"/>
                    </a:solidFill>
                  </a:tcPr>
                </a:tc>
                <a:extLst>
                  <a:ext uri="{0D108BD9-81ED-4DB2-BD59-A6C34878D82A}">
                    <a16:rowId xmlns="" xmlns:a16="http://schemas.microsoft.com/office/drawing/2014/main" val="10001"/>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Net Loans</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US" sz="900" u="none" strike="noStrike" dirty="0">
                          <a:effectLst/>
                          <a:latin typeface="+mj-lt"/>
                          <a:cs typeface="Calibri" panose="020F0502020204030204" pitchFamily="34" charset="0"/>
                        </a:rPr>
                        <a:t>7,298</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ctr"/>
                      <a:r>
                        <a:rPr lang="en-US" sz="900" u="none" strike="noStrike" dirty="0">
                          <a:effectLst/>
                          <a:latin typeface="+mj-lt"/>
                          <a:cs typeface="Calibri" panose="020F0502020204030204" pitchFamily="34" charset="0"/>
                        </a:rPr>
                        <a:t>7,277</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7,501</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8,022</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8,470</a:t>
                      </a:r>
                    </a:p>
                  </a:txBody>
                  <a:tcPr marL="0" marR="0" marT="0" marB="0" anchor="ctr">
                    <a:solidFill>
                      <a:srgbClr val="F2F2F2"/>
                    </a:solidFill>
                  </a:tcPr>
                </a:tc>
                <a:extLst>
                  <a:ext uri="{0D108BD9-81ED-4DB2-BD59-A6C34878D82A}">
                    <a16:rowId xmlns="" xmlns:a16="http://schemas.microsoft.com/office/drawing/2014/main" val="10002"/>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Deposits</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US" sz="900" u="none" strike="noStrike" dirty="0">
                          <a:effectLst/>
                          <a:latin typeface="+mj-lt"/>
                          <a:cs typeface="Calibri" panose="020F0502020204030204" pitchFamily="34" charset="0"/>
                        </a:rPr>
                        <a:t>6,370</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algn="ctr" rtl="0" fontAlgn="ctr"/>
                      <a:r>
                        <a:rPr lang="en-US" sz="900" u="none" strike="noStrike" dirty="0">
                          <a:effectLst/>
                          <a:latin typeface="+mj-lt"/>
                          <a:cs typeface="Calibri" panose="020F0502020204030204" pitchFamily="34" charset="0"/>
                        </a:rPr>
                        <a:t>6,575</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6,564</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7,579</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7,897</a:t>
                      </a:r>
                    </a:p>
                  </a:txBody>
                  <a:tcPr marL="0" marR="0" marT="0" marB="0" anchor="ctr">
                    <a:solidFill>
                      <a:srgbClr val="DDDDDD"/>
                    </a:solidFill>
                  </a:tcPr>
                </a:tc>
                <a:extLst>
                  <a:ext uri="{0D108BD9-81ED-4DB2-BD59-A6C34878D82A}">
                    <a16:rowId xmlns="" xmlns:a16="http://schemas.microsoft.com/office/drawing/2014/main" val="10003"/>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Total Operating Income</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US" sz="900" u="none" strike="noStrike" dirty="0">
                          <a:effectLst/>
                          <a:latin typeface="+mj-lt"/>
                          <a:cs typeface="Calibri" panose="020F0502020204030204" pitchFamily="34" charset="0"/>
                        </a:rPr>
                        <a:t>335</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ctr"/>
                      <a:r>
                        <a:rPr lang="en-US" sz="900" u="none" strike="noStrike" dirty="0">
                          <a:effectLst/>
                          <a:latin typeface="+mj-lt"/>
                          <a:cs typeface="Calibri" panose="020F0502020204030204" pitchFamily="34" charset="0"/>
                        </a:rPr>
                        <a:t>333</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304</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a:effectLst/>
                          <a:latin typeface="+mj-lt"/>
                          <a:cs typeface="Calibri" panose="020F0502020204030204" pitchFamily="34" charset="0"/>
                        </a:rPr>
                        <a:t>320</a:t>
                      </a:r>
                      <a:endParaRPr lang="en-IN" sz="900" b="0" i="0" u="none" strike="noStrike" kern="120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171</a:t>
                      </a:r>
                    </a:p>
                  </a:txBody>
                  <a:tcPr marL="0" marR="0" marT="0" marB="0" anchor="ctr">
                    <a:solidFill>
                      <a:srgbClr val="F2F2F2"/>
                    </a:solidFill>
                  </a:tcPr>
                </a:tc>
                <a:extLst>
                  <a:ext uri="{0D108BD9-81ED-4DB2-BD59-A6C34878D82A}">
                    <a16:rowId xmlns="" xmlns:a16="http://schemas.microsoft.com/office/drawing/2014/main" val="10004"/>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Net Profit</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US" sz="900" u="none" strike="noStrike" dirty="0">
                          <a:effectLst/>
                          <a:latin typeface="+mj-lt"/>
                          <a:cs typeface="Calibri" panose="020F0502020204030204" pitchFamily="34" charset="0"/>
                        </a:rPr>
                        <a:t>131</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algn="ctr" rtl="0" fontAlgn="ctr"/>
                      <a:r>
                        <a:rPr lang="en-US" sz="900" u="none" strike="noStrike" dirty="0">
                          <a:effectLst/>
                          <a:latin typeface="+mj-lt"/>
                          <a:cs typeface="Calibri" panose="020F0502020204030204" pitchFamily="34" charset="0"/>
                        </a:rPr>
                        <a:t>134</a:t>
                      </a:r>
                      <a:endParaRPr lang="en-US"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47</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79</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57</a:t>
                      </a:r>
                    </a:p>
                  </a:txBody>
                  <a:tcPr marL="0" marR="0" marT="0" marB="0" anchor="ctr">
                    <a:solidFill>
                      <a:srgbClr val="DDDDDD"/>
                    </a:solidFill>
                  </a:tcPr>
                </a:tc>
                <a:extLst>
                  <a:ext uri="{0D108BD9-81ED-4DB2-BD59-A6C34878D82A}">
                    <a16:rowId xmlns="" xmlns:a16="http://schemas.microsoft.com/office/drawing/2014/main" val="10005"/>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Tier 1</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900" u="none" strike="noStrike" dirty="0">
                          <a:effectLst/>
                          <a:latin typeface="+mj-lt"/>
                          <a:cs typeface="Calibri" panose="020F0502020204030204" pitchFamily="34" charset="0"/>
                        </a:rPr>
                        <a:t>15.2%</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ctr"/>
                      <a:r>
                        <a:rPr lang="en-GB" sz="900" u="none" strike="noStrike" dirty="0">
                          <a:effectLst/>
                          <a:latin typeface="+mj-lt"/>
                          <a:cs typeface="Calibri" panose="020F0502020204030204" pitchFamily="34" charset="0"/>
                        </a:rPr>
                        <a:t>15.7%</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15.4%</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15.0%</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14.8%</a:t>
                      </a:r>
                    </a:p>
                  </a:txBody>
                  <a:tcPr marL="0" marR="0" marT="0" marB="0" anchor="ctr">
                    <a:solidFill>
                      <a:srgbClr val="F2F2F2"/>
                    </a:solidFill>
                  </a:tcPr>
                </a:tc>
                <a:extLst>
                  <a:ext uri="{0D108BD9-81ED-4DB2-BD59-A6C34878D82A}">
                    <a16:rowId xmlns="" xmlns:a16="http://schemas.microsoft.com/office/drawing/2014/main" val="10006"/>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Total CAR</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900" u="none" strike="noStrike" dirty="0">
                          <a:effectLst/>
                          <a:latin typeface="+mj-lt"/>
                          <a:cs typeface="Calibri" panose="020F0502020204030204" pitchFamily="34" charset="0"/>
                        </a:rPr>
                        <a:t>16.3%</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algn="ctr" rtl="0" fontAlgn="ctr"/>
                      <a:r>
                        <a:rPr lang="en-GB" sz="900" u="none" strike="noStrike" dirty="0">
                          <a:effectLst/>
                          <a:latin typeface="+mj-lt"/>
                          <a:cs typeface="Calibri" panose="020F0502020204030204" pitchFamily="34" charset="0"/>
                        </a:rPr>
                        <a:t>16.6%</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16.4%</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15.8%</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15.3%</a:t>
                      </a:r>
                    </a:p>
                  </a:txBody>
                  <a:tcPr marL="0" marR="0" marT="0" marB="0" anchor="ctr">
                    <a:solidFill>
                      <a:srgbClr val="DDDDDD"/>
                    </a:solidFill>
                  </a:tcPr>
                </a:tc>
                <a:extLst>
                  <a:ext uri="{0D108BD9-81ED-4DB2-BD59-A6C34878D82A}">
                    <a16:rowId xmlns="" xmlns:a16="http://schemas.microsoft.com/office/drawing/2014/main" val="10007"/>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Loans to Deposit Ratio</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900" u="none" strike="noStrike" dirty="0">
                          <a:effectLst/>
                          <a:latin typeface="+mj-lt"/>
                          <a:cs typeface="Calibri" panose="020F0502020204030204" pitchFamily="34" charset="0"/>
                        </a:rPr>
                        <a:t>114.6%</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ctr"/>
                      <a:r>
                        <a:rPr lang="en-GB" sz="900" u="none" strike="noStrike" dirty="0">
                          <a:effectLst/>
                          <a:latin typeface="+mj-lt"/>
                          <a:cs typeface="Calibri" panose="020F0502020204030204" pitchFamily="34" charset="0"/>
                        </a:rPr>
                        <a:t>110.7%</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114.3%</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105.9%</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107.3%</a:t>
                      </a:r>
                    </a:p>
                  </a:txBody>
                  <a:tcPr marL="0" marR="0" marT="0" marB="0" anchor="ctr">
                    <a:solidFill>
                      <a:srgbClr val="F2F2F2"/>
                    </a:solidFill>
                  </a:tcPr>
                </a:tc>
                <a:extLst>
                  <a:ext uri="{0D108BD9-81ED-4DB2-BD59-A6C34878D82A}">
                    <a16:rowId xmlns="" xmlns:a16="http://schemas.microsoft.com/office/drawing/2014/main" val="10008"/>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NPL Ratio</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900" u="none" strike="noStrike" dirty="0">
                          <a:effectLst/>
                          <a:latin typeface="+mj-lt"/>
                          <a:cs typeface="Calibri" panose="020F0502020204030204" pitchFamily="34" charset="0"/>
                        </a:rPr>
                        <a:t>4.8%</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algn="ctr" rtl="0" fontAlgn="ctr"/>
                      <a:r>
                        <a:rPr lang="en-GB" sz="900" u="none" strike="noStrike" dirty="0">
                          <a:effectLst/>
                          <a:latin typeface="+mj-lt"/>
                          <a:cs typeface="Calibri" panose="020F0502020204030204" pitchFamily="34" charset="0"/>
                        </a:rPr>
                        <a:t>4.9%</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5.6%</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5.3%</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DDDDDD"/>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5.3%</a:t>
                      </a:r>
                    </a:p>
                  </a:txBody>
                  <a:tcPr marL="0" marR="0" marT="0" marB="0" anchor="ctr">
                    <a:solidFill>
                      <a:srgbClr val="DDDDDD"/>
                    </a:solidFill>
                  </a:tcPr>
                </a:tc>
                <a:extLst>
                  <a:ext uri="{0D108BD9-81ED-4DB2-BD59-A6C34878D82A}">
                    <a16:rowId xmlns="" xmlns:a16="http://schemas.microsoft.com/office/drawing/2014/main" val="10009"/>
                  </a:ext>
                </a:extLst>
              </a:tr>
              <a:tr h="170075">
                <a:tc>
                  <a:txBody>
                    <a:bodyPr/>
                    <a:lstStyle/>
                    <a:p>
                      <a:pPr algn="l" rtl="0" fontAlgn="ctr"/>
                      <a:r>
                        <a:rPr lang="en-US" sz="900" u="none" strike="noStrike" dirty="0">
                          <a:effectLst/>
                          <a:latin typeface="Open Sans" panose="020B0606030504020204" pitchFamily="34" charset="0"/>
                          <a:ea typeface="Open Sans" panose="020B0606030504020204" pitchFamily="34" charset="0"/>
                          <a:cs typeface="Open Sans" panose="020B0606030504020204" pitchFamily="34" charset="0"/>
                        </a:rPr>
                        <a:t> Cost/Income</a:t>
                      </a:r>
                      <a:endParaRPr lang="en-US" sz="9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solidFill>
                      <a:srgbClr val="0E26DE"/>
                    </a:solidFill>
                  </a:tcPr>
                </a:tc>
                <a:tc>
                  <a:txBody>
                    <a:bodyPr/>
                    <a:lstStyle/>
                    <a:p>
                      <a:pPr algn="ctr" rtl="0" fontAlgn="ctr"/>
                      <a:r>
                        <a:rPr lang="en-GB" sz="900" u="none" strike="noStrike" dirty="0">
                          <a:effectLst/>
                          <a:latin typeface="+mj-lt"/>
                          <a:cs typeface="Calibri" panose="020F0502020204030204" pitchFamily="34" charset="0"/>
                        </a:rPr>
                        <a:t>47.9%</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algn="ctr" rtl="0" fontAlgn="ctr"/>
                      <a:r>
                        <a:rPr lang="en-GB" sz="900" u="none" strike="noStrike" dirty="0">
                          <a:effectLst/>
                          <a:latin typeface="+mj-lt"/>
                          <a:cs typeface="Calibri" panose="020F0502020204030204" pitchFamily="34" charset="0"/>
                        </a:rPr>
                        <a:t>49.6%</a:t>
                      </a:r>
                      <a:endParaRPr lang="en-GB" sz="900" b="0" i="0" u="none" strike="noStrike" dirty="0">
                        <a:solidFill>
                          <a:srgbClr val="000000"/>
                        </a:solidFill>
                        <a:effectLst/>
                        <a:latin typeface="+mj-lt"/>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54.6%</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IN" sz="900" u="none" strike="noStrike" kern="1200" dirty="0">
                          <a:effectLst/>
                          <a:latin typeface="+mj-lt"/>
                          <a:cs typeface="Calibri" panose="020F0502020204030204" pitchFamily="34" charset="0"/>
                        </a:rPr>
                        <a:t>51.5%</a:t>
                      </a:r>
                      <a:endParaRPr lang="en-IN" sz="900" b="0" i="0" u="none" strike="noStrike" kern="1200" dirty="0">
                        <a:solidFill>
                          <a:srgbClr val="000000"/>
                        </a:solidFill>
                        <a:effectLst/>
                        <a:latin typeface="+mj-lt"/>
                        <a:ea typeface="+mn-ea"/>
                        <a:cs typeface="Calibri" panose="020F0502020204030204" pitchFamily="34" charset="0"/>
                      </a:endParaRPr>
                    </a:p>
                  </a:txBody>
                  <a:tcPr marL="0" marR="0" marT="0" marB="0" anchor="ctr">
                    <a:solidFill>
                      <a:srgbClr val="F2F2F2"/>
                    </a:solidFill>
                  </a:tcPr>
                </a:tc>
                <a:tc>
                  <a:txBody>
                    <a:bodyPr/>
                    <a:lstStyle/>
                    <a:p>
                      <a:pPr marL="0" algn="ctr" defTabSz="914400" rtl="0" eaLnBrk="1" fontAlgn="ctr" latinLnBrk="0" hangingPunct="1"/>
                      <a:r>
                        <a:rPr lang="en-US" sz="900" u="none" strike="noStrike" kern="1200" dirty="0">
                          <a:solidFill>
                            <a:schemeClr val="dk1"/>
                          </a:solidFill>
                          <a:effectLst/>
                          <a:latin typeface="+mj-lt"/>
                          <a:ea typeface="+mn-ea"/>
                          <a:cs typeface="Calibri" panose="020F0502020204030204" pitchFamily="34" charset="0"/>
                        </a:rPr>
                        <a:t>44.4%</a:t>
                      </a:r>
                    </a:p>
                  </a:txBody>
                  <a:tcPr marL="0" marR="0" marT="0" marB="0" anchor="ctr">
                    <a:solidFill>
                      <a:srgbClr val="F2F2F2"/>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77938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Financial Highlights</a:t>
            </a:r>
          </a:p>
        </p:txBody>
      </p:sp>
      <p:sp>
        <p:nvSpPr>
          <p:cNvPr id="3" name="Content Placeholder 2">
            <a:extLst>
              <a:ext uri="{FF2B5EF4-FFF2-40B4-BE49-F238E27FC236}">
                <a16:creationId xmlns="" xmlns:a16="http://schemas.microsoft.com/office/drawing/2014/main" id="{A5099924-BB2F-BA6A-6D96-D45B6F5DC66B}"/>
              </a:ext>
            </a:extLst>
          </p:cNvPr>
          <p:cNvSpPr>
            <a:spLocks noGrp="1"/>
          </p:cNvSpPr>
          <p:nvPr>
            <p:ph idx="1"/>
          </p:nvPr>
        </p:nvSpPr>
        <p:spPr>
          <a:xfrm>
            <a:off x="335359" y="1219200"/>
            <a:ext cx="11587697" cy="5358839"/>
          </a:xfrm>
        </p:spPr>
        <p:txBody>
          <a:bodyPr anchor="t" anchorCtr="0">
            <a:normAutofit fontScale="92500"/>
          </a:bodyPr>
          <a:lstStyle/>
          <a:p>
            <a:pPr>
              <a:lnSpc>
                <a:spcPct val="150000"/>
              </a:lnSpc>
              <a:buClr>
                <a:srgbClr val="0E26DE"/>
              </a:buClr>
            </a:pPr>
            <a:r>
              <a:rPr lang="en-GB" sz="1800" dirty="0">
                <a:latin typeface="+mj-lt"/>
                <a:cs typeface="Calibri" panose="020F0502020204030204" pitchFamily="34" charset="0"/>
              </a:rPr>
              <a:t>Net Profit for the first half of 2022 was USD 57.4 million, a growth of 41.1 per cent over corresponding period last year.</a:t>
            </a:r>
          </a:p>
          <a:p>
            <a:pPr>
              <a:lnSpc>
                <a:spcPct val="150000"/>
              </a:lnSpc>
              <a:buClr>
                <a:srgbClr val="0E26DE"/>
              </a:buClr>
            </a:pPr>
            <a:r>
              <a:rPr lang="en-GB" sz="1800" dirty="0">
                <a:latin typeface="+mj-lt"/>
                <a:cs typeface="Calibri" panose="020F0502020204030204" pitchFamily="34" charset="0"/>
              </a:rPr>
              <a:t>Net Interest Income for the H1 2022 was USD 121.6 million, representing an increase of 3.9 per cent compared to last year.</a:t>
            </a:r>
          </a:p>
          <a:p>
            <a:pPr>
              <a:lnSpc>
                <a:spcPct val="150000"/>
              </a:lnSpc>
              <a:buClr>
                <a:srgbClr val="0E26DE"/>
              </a:buClr>
            </a:pPr>
            <a:r>
              <a:rPr lang="en-GB" sz="1800" dirty="0">
                <a:latin typeface="+mj-lt"/>
                <a:cs typeface="Calibri" panose="020F0502020204030204" pitchFamily="34" charset="0"/>
              </a:rPr>
              <a:t>Fee Income for the first six months of 2022 was USD 49.9 million compared to USD 44.9 million, a strong growth of 11.1 per cent, due to good performance across various fee lines.</a:t>
            </a:r>
          </a:p>
          <a:p>
            <a:pPr>
              <a:lnSpc>
                <a:spcPct val="150000"/>
              </a:lnSpc>
              <a:buClr>
                <a:srgbClr val="0E26DE"/>
              </a:buClr>
            </a:pPr>
            <a:r>
              <a:rPr lang="en-GB" sz="1800" dirty="0">
                <a:latin typeface="+mj-lt"/>
                <a:cs typeface="Calibri" panose="020F0502020204030204" pitchFamily="34" charset="0"/>
              </a:rPr>
              <a:t>Operating Expenses for the six months ended 30 June 2022 was USD 76.1 million, compared to USD 82.1 million for the corresponding period in 2021, a decrease of 7.2 per cent.  </a:t>
            </a:r>
          </a:p>
          <a:p>
            <a:pPr>
              <a:lnSpc>
                <a:spcPct val="150000"/>
              </a:lnSpc>
              <a:buClr>
                <a:srgbClr val="0E26DE"/>
              </a:buClr>
            </a:pPr>
            <a:r>
              <a:rPr lang="en-GB" sz="1800" dirty="0">
                <a:latin typeface="+mj-lt"/>
                <a:cs typeface="Calibri" panose="020F0502020204030204" pitchFamily="34" charset="0"/>
              </a:rPr>
              <a:t>Net Impairment for the first six months of 2022 was USD 27.3 million, compared to USD 31.7 million for the corresponding period last year, a reduction of 14.5 per cent. </a:t>
            </a:r>
          </a:p>
          <a:p>
            <a:pPr>
              <a:lnSpc>
                <a:spcPct val="150000"/>
              </a:lnSpc>
              <a:buClr>
                <a:srgbClr val="0E26DE"/>
              </a:buClr>
            </a:pPr>
            <a:r>
              <a:rPr lang="en-GB" sz="1800" dirty="0">
                <a:latin typeface="+mj-lt"/>
                <a:cs typeface="Calibri" panose="020F0502020204030204" pitchFamily="34" charset="0"/>
              </a:rPr>
              <a:t>Gross loans and advances as of 30th June 2022 are at USD 8.9 billion, showing growth of 9.1 per cent over last year. </a:t>
            </a:r>
          </a:p>
          <a:p>
            <a:pPr>
              <a:lnSpc>
                <a:spcPct val="150000"/>
              </a:lnSpc>
              <a:buClr>
                <a:srgbClr val="0E26DE"/>
              </a:buClr>
            </a:pPr>
            <a:r>
              <a:rPr lang="en-GB" sz="1800" dirty="0">
                <a:latin typeface="+mj-lt"/>
                <a:cs typeface="Calibri" panose="020F0502020204030204" pitchFamily="34" charset="0"/>
              </a:rPr>
              <a:t>Customer deposits correspondingly are at USD 7.9 billion, with the bank continuing to maintain a healthy CASA mix.</a:t>
            </a:r>
            <a:endParaRPr lang="en-US" sz="1800" dirty="0">
              <a:latin typeface="+mj-lt"/>
            </a:endParaRPr>
          </a:p>
        </p:txBody>
      </p:sp>
    </p:spTree>
    <p:extLst>
      <p:ext uri="{BB962C8B-B14F-4D97-AF65-F5344CB8AC3E}">
        <p14:creationId xmlns:p14="http://schemas.microsoft.com/office/powerpoint/2010/main" val="134664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NBO - Operating Performance</a:t>
            </a:r>
          </a:p>
        </p:txBody>
      </p:sp>
      <p:sp>
        <p:nvSpPr>
          <p:cNvPr id="5" name="Rectangle 4"/>
          <p:cNvSpPr/>
          <p:nvPr/>
        </p:nvSpPr>
        <p:spPr>
          <a:xfrm>
            <a:off x="417938" y="1544920"/>
            <a:ext cx="5551526" cy="2203793"/>
          </a:xfrm>
          <a:prstGeom prst="rect">
            <a:avLst/>
          </a:prstGeom>
          <a:noFill/>
          <a:ln>
            <a:noFill/>
          </a:ln>
          <a:effectLst/>
        </p:spPr>
        <p:txBody>
          <a:bodyPr wrap="square" lIns="0" tIns="0" rIns="0" bIns="0" anchor="t" anchorCtr="0">
            <a:noAutofit/>
          </a:bodyPr>
          <a:lstStyle/>
          <a:p>
            <a:pPr marL="171450" indent="-171450" fontAlgn="auto">
              <a:spcBef>
                <a:spcPts val="300"/>
              </a:spcBef>
              <a:spcAft>
                <a:spcPts val="300"/>
              </a:spcAft>
              <a:buClr>
                <a:srgbClr val="0E26DE"/>
              </a:buClr>
              <a:buFont typeface="Arial" panose="020B0604020202020204" pitchFamily="34" charset="0"/>
              <a:buChar char="•"/>
              <a:defRPr/>
            </a:pPr>
            <a:r>
              <a:rPr lang="en-GB" sz="1100" i="0" kern="0" dirty="0">
                <a:solidFill>
                  <a:schemeClr val="tx1"/>
                </a:solidFill>
                <a:latin typeface="+mj-lt"/>
                <a:cs typeface="Arial" pitchFamily="34" charset="0"/>
              </a:rPr>
              <a:t>Net Interest income for the H1 2022 increased by 3.9 per cent. This is driven by strong growth in loan volumes, partially offset by compression in margins. </a:t>
            </a:r>
          </a:p>
          <a:p>
            <a:pPr marL="171450" indent="-171450" fontAlgn="auto">
              <a:spcBef>
                <a:spcPts val="300"/>
              </a:spcBef>
              <a:spcAft>
                <a:spcPts val="300"/>
              </a:spcAft>
              <a:buClr>
                <a:srgbClr val="0E26DE"/>
              </a:buClr>
              <a:buFont typeface="Arial" panose="020B0604020202020204" pitchFamily="34" charset="0"/>
              <a:buChar char="•"/>
              <a:defRPr/>
            </a:pPr>
            <a:r>
              <a:rPr lang="en-GB" sz="1100" i="0" kern="0" dirty="0">
                <a:solidFill>
                  <a:schemeClr val="tx1"/>
                </a:solidFill>
                <a:latin typeface="+mj-lt"/>
                <a:cs typeface="Arial" pitchFamily="34" charset="0"/>
              </a:rPr>
              <a:t>Fee income for H1 2022 posted a strong growth of 11.1%. There has been all round contribution from various fee lines especially from investment income.  </a:t>
            </a:r>
          </a:p>
          <a:p>
            <a:pPr marL="171450" indent="-171450" fontAlgn="auto">
              <a:spcBef>
                <a:spcPts val="300"/>
              </a:spcBef>
              <a:spcAft>
                <a:spcPts val="300"/>
              </a:spcAft>
              <a:buClr>
                <a:srgbClr val="0E26DE"/>
              </a:buClr>
              <a:buFont typeface="Arial" panose="020B0604020202020204" pitchFamily="34" charset="0"/>
              <a:buChar char="•"/>
              <a:defRPr/>
            </a:pPr>
            <a:r>
              <a:rPr lang="en-GB" sz="1100" i="0" kern="0" dirty="0">
                <a:solidFill>
                  <a:schemeClr val="tx1"/>
                </a:solidFill>
                <a:latin typeface="+mj-lt"/>
                <a:cs typeface="Arial" pitchFamily="34" charset="0"/>
              </a:rPr>
              <a:t>Operating expenses for the H1 2022 decreased by 7.2%. Despite the continuing investments made for growth, there is a reduction year on year due to various efficiency initiatives undertaken across the bank.  </a:t>
            </a:r>
          </a:p>
          <a:p>
            <a:pPr marL="171450" indent="-171450" fontAlgn="auto">
              <a:spcBef>
                <a:spcPts val="300"/>
              </a:spcBef>
              <a:spcAft>
                <a:spcPts val="300"/>
              </a:spcAft>
              <a:buClr>
                <a:srgbClr val="0E26DE"/>
              </a:buClr>
              <a:buFont typeface="Arial" panose="020B0604020202020204" pitchFamily="34" charset="0"/>
              <a:buChar char="•"/>
              <a:defRPr/>
            </a:pPr>
            <a:r>
              <a:rPr lang="en-GB" sz="1100" i="0" kern="0" dirty="0">
                <a:solidFill>
                  <a:schemeClr val="tx1"/>
                </a:solidFill>
                <a:latin typeface="+mj-lt"/>
                <a:cs typeface="Arial" pitchFamily="34" charset="0"/>
              </a:rPr>
              <a:t>Net Impairment for H1 2022 decreased by 14.5%. The reduction is on account of conservative provisioning approach undertaken in the previous years, subsequently there has been improvement to the economic activities and borrower profiles reflected in the lowered expected credit losses. </a:t>
            </a:r>
            <a:endParaRPr lang="en-US" sz="1100" i="0" kern="0" dirty="0">
              <a:solidFill>
                <a:schemeClr val="tx1"/>
              </a:solidFill>
              <a:latin typeface="+mj-lt"/>
              <a:cs typeface="Arial" pitchFamily="34" charset="0"/>
            </a:endParaRPr>
          </a:p>
        </p:txBody>
      </p:sp>
      <p:sp>
        <p:nvSpPr>
          <p:cNvPr id="6" name="Text Box 40"/>
          <p:cNvSpPr txBox="1">
            <a:spLocks noChangeArrowheads="1"/>
          </p:cNvSpPr>
          <p:nvPr/>
        </p:nvSpPr>
        <p:spPr bwMode="auto">
          <a:xfrm>
            <a:off x="417937" y="1228207"/>
            <a:ext cx="5551527"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OVERVIEW</a:t>
            </a:r>
          </a:p>
        </p:txBody>
      </p:sp>
      <p:sp>
        <p:nvSpPr>
          <p:cNvPr id="7" name="Text Box 40"/>
          <p:cNvSpPr txBox="1">
            <a:spLocks noChangeArrowheads="1"/>
          </p:cNvSpPr>
          <p:nvPr/>
        </p:nvSpPr>
        <p:spPr bwMode="auto">
          <a:xfrm>
            <a:off x="6222527" y="1228207"/>
            <a:ext cx="5551527"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KEY PROFITABILITY METRICS</a:t>
            </a:r>
          </a:p>
        </p:txBody>
      </p:sp>
      <p:graphicFrame>
        <p:nvGraphicFramePr>
          <p:cNvPr id="9" name="Chart 8"/>
          <p:cNvGraphicFramePr/>
          <p:nvPr>
            <p:extLst>
              <p:ext uri="{D42A27DB-BD31-4B8C-83A1-F6EECF244321}">
                <p14:modId xmlns:p14="http://schemas.microsoft.com/office/powerpoint/2010/main" val="826228485"/>
              </p:ext>
            </p:extLst>
          </p:nvPr>
        </p:nvGraphicFramePr>
        <p:xfrm>
          <a:off x="6169170" y="1573069"/>
          <a:ext cx="5435439" cy="2231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p:cNvGraphicFramePr/>
          <p:nvPr>
            <p:extLst>
              <p:ext uri="{D42A27DB-BD31-4B8C-83A1-F6EECF244321}">
                <p14:modId xmlns:p14="http://schemas.microsoft.com/office/powerpoint/2010/main" val="4242470405"/>
              </p:ext>
            </p:extLst>
          </p:nvPr>
        </p:nvGraphicFramePr>
        <p:xfrm>
          <a:off x="414763" y="4250024"/>
          <a:ext cx="5554696" cy="181681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Placeholder 17"/>
          <p:cNvSpPr txBox="1">
            <a:spLocks/>
          </p:cNvSpPr>
          <p:nvPr/>
        </p:nvSpPr>
        <p:spPr>
          <a:xfrm>
            <a:off x="436447" y="6556480"/>
            <a:ext cx="2703240" cy="215444"/>
          </a:xfrm>
          <a:prstGeom prst="rect">
            <a:avLst/>
          </a:prstGeom>
        </p:spPr>
        <p:txBody>
          <a:bodyPr vert="horz" wrap="square" lIns="0" tIns="0" rIns="0" bIns="0" rtlCol="0" anchor="b" anchorCtr="0">
            <a:spAutoFit/>
          </a:bodyPr>
          <a:lstStyle/>
          <a:p>
            <a:pPr defTabSz="914400">
              <a:buSzPct val="150000"/>
              <a:defRPr/>
            </a:pPr>
            <a:r>
              <a:rPr lang="en-US" sz="700" i="1" dirty="0">
                <a:solidFill>
                  <a:srgbClr val="0E1B42"/>
                </a:solidFill>
                <a:latin typeface="+mj-lt"/>
                <a:cs typeface="Arial" pitchFamily="34" charset="0"/>
              </a:rPr>
              <a:t>Source: National Bank of Oman and financial statements</a:t>
            </a:r>
          </a:p>
          <a:p>
            <a:pPr defTabSz="914400">
              <a:buSzPct val="150000"/>
              <a:defRPr/>
            </a:pPr>
            <a:endParaRPr lang="en-US" sz="700" i="1" dirty="0">
              <a:solidFill>
                <a:srgbClr val="0E1B42"/>
              </a:solidFill>
              <a:latin typeface="+mj-lt"/>
              <a:cs typeface="Arial" pitchFamily="34" charset="0"/>
            </a:endParaRPr>
          </a:p>
        </p:txBody>
      </p:sp>
      <p:sp>
        <p:nvSpPr>
          <p:cNvPr id="28" name="Text Box 40"/>
          <p:cNvSpPr txBox="1">
            <a:spLocks noChangeArrowheads="1"/>
          </p:cNvSpPr>
          <p:nvPr/>
        </p:nvSpPr>
        <p:spPr bwMode="auto">
          <a:xfrm>
            <a:off x="417937" y="3865885"/>
            <a:ext cx="5551527"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OPERATING INCOME COMPOSITION</a:t>
            </a:r>
          </a:p>
        </p:txBody>
      </p:sp>
      <p:grpSp>
        <p:nvGrpSpPr>
          <p:cNvPr id="29" name="Group 28"/>
          <p:cNvGrpSpPr/>
          <p:nvPr/>
        </p:nvGrpSpPr>
        <p:grpSpPr>
          <a:xfrm>
            <a:off x="414763" y="6083634"/>
            <a:ext cx="1297872" cy="138499"/>
            <a:chOff x="160945" y="6022912"/>
            <a:chExt cx="1297872" cy="138499"/>
          </a:xfrm>
        </p:grpSpPr>
        <p:sp>
          <p:nvSpPr>
            <p:cNvPr id="30" name="Rectangle 29"/>
            <p:cNvSpPr/>
            <p:nvPr/>
          </p:nvSpPr>
          <p:spPr bwMode="auto">
            <a:xfrm>
              <a:off x="160945" y="6061988"/>
              <a:ext cx="245699" cy="65108"/>
            </a:xfrm>
            <a:prstGeom prst="rect">
              <a:avLst/>
            </a:prstGeom>
            <a:solidFill>
              <a:srgbClr val="005FA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900" i="1">
                <a:solidFill>
                  <a:srgbClr val="474747"/>
                </a:solidFill>
                <a:latin typeface="+mj-lt"/>
                <a:cs typeface="Arial" charset="0"/>
              </a:endParaRPr>
            </a:p>
          </p:txBody>
        </p:sp>
        <p:sp>
          <p:nvSpPr>
            <p:cNvPr id="31" name="TextBox 30"/>
            <p:cNvSpPr txBox="1"/>
            <p:nvPr/>
          </p:nvSpPr>
          <p:spPr>
            <a:xfrm>
              <a:off x="426483" y="6022912"/>
              <a:ext cx="1032334" cy="138499"/>
            </a:xfrm>
            <a:prstGeom prst="rect">
              <a:avLst/>
            </a:prstGeom>
            <a:noFill/>
          </p:spPr>
          <p:txBody>
            <a:bodyPr wrap="none" lIns="0" tIns="0" rIns="0" bIns="0" rtlCol="0" anchor="ctr" anchorCtr="1">
              <a:spAutoFit/>
            </a:bodyPr>
            <a:lstStyle/>
            <a:p>
              <a:pPr defTabSz="914400" fontAlgn="base">
                <a:spcBef>
                  <a:spcPct val="0"/>
                </a:spcBef>
                <a:spcAft>
                  <a:spcPct val="0"/>
                </a:spcAft>
              </a:pPr>
              <a:r>
                <a:rPr lang="en-US" sz="900" dirty="0">
                  <a:solidFill>
                    <a:srgbClr val="000000"/>
                  </a:solidFill>
                  <a:latin typeface="+mj-lt"/>
                  <a:cs typeface="Arial" charset="0"/>
                </a:rPr>
                <a:t>Net Interest Income</a:t>
              </a:r>
            </a:p>
          </p:txBody>
        </p:sp>
      </p:grpSp>
      <p:grpSp>
        <p:nvGrpSpPr>
          <p:cNvPr id="32" name="Group 31"/>
          <p:cNvGrpSpPr/>
          <p:nvPr/>
        </p:nvGrpSpPr>
        <p:grpSpPr>
          <a:xfrm>
            <a:off x="427978" y="6276735"/>
            <a:ext cx="815369" cy="138499"/>
            <a:chOff x="2959620" y="6022912"/>
            <a:chExt cx="815369" cy="138499"/>
          </a:xfrm>
        </p:grpSpPr>
        <p:sp>
          <p:nvSpPr>
            <p:cNvPr id="33" name="Rectangle 32"/>
            <p:cNvSpPr/>
            <p:nvPr/>
          </p:nvSpPr>
          <p:spPr bwMode="auto">
            <a:xfrm>
              <a:off x="2959620" y="6061988"/>
              <a:ext cx="245699" cy="65108"/>
            </a:xfrm>
            <a:prstGeom prst="rect">
              <a:avLst/>
            </a:prstGeom>
            <a:solidFill>
              <a:srgbClr val="0192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900" i="1">
                <a:solidFill>
                  <a:srgbClr val="474747"/>
                </a:solidFill>
                <a:latin typeface="+mj-lt"/>
                <a:cs typeface="Arial" charset="0"/>
              </a:endParaRPr>
            </a:p>
          </p:txBody>
        </p:sp>
        <p:sp>
          <p:nvSpPr>
            <p:cNvPr id="34" name="TextBox 33"/>
            <p:cNvSpPr txBox="1"/>
            <p:nvPr/>
          </p:nvSpPr>
          <p:spPr>
            <a:xfrm>
              <a:off x="3225158" y="6022912"/>
              <a:ext cx="549831" cy="138499"/>
            </a:xfrm>
            <a:prstGeom prst="rect">
              <a:avLst/>
            </a:prstGeom>
            <a:noFill/>
          </p:spPr>
          <p:txBody>
            <a:bodyPr wrap="none" lIns="0" tIns="0" rIns="0" bIns="0" rtlCol="0" anchor="ctr" anchorCtr="1">
              <a:spAutoFit/>
            </a:bodyPr>
            <a:lstStyle/>
            <a:p>
              <a:pPr defTabSz="914400" fontAlgn="base">
                <a:spcBef>
                  <a:spcPct val="0"/>
                </a:spcBef>
                <a:spcAft>
                  <a:spcPct val="0"/>
                </a:spcAft>
              </a:pPr>
              <a:r>
                <a:rPr lang="en-US" sz="900" dirty="0">
                  <a:solidFill>
                    <a:srgbClr val="000000"/>
                  </a:solidFill>
                  <a:latin typeface="+mj-lt"/>
                  <a:cs typeface="Arial" charset="0"/>
                </a:rPr>
                <a:t>Staff Costs</a:t>
              </a:r>
            </a:p>
          </p:txBody>
        </p:sp>
      </p:grpSp>
      <p:grpSp>
        <p:nvGrpSpPr>
          <p:cNvPr id="35" name="Group 34"/>
          <p:cNvGrpSpPr/>
          <p:nvPr/>
        </p:nvGrpSpPr>
        <p:grpSpPr>
          <a:xfrm>
            <a:off x="1788067" y="6264092"/>
            <a:ext cx="1644121" cy="138499"/>
            <a:chOff x="3798167" y="6022912"/>
            <a:chExt cx="1644121" cy="138499"/>
          </a:xfrm>
        </p:grpSpPr>
        <p:sp>
          <p:nvSpPr>
            <p:cNvPr id="36" name="Rectangle 35"/>
            <p:cNvSpPr/>
            <p:nvPr/>
          </p:nvSpPr>
          <p:spPr bwMode="auto">
            <a:xfrm>
              <a:off x="3798167" y="6061988"/>
              <a:ext cx="245699" cy="65108"/>
            </a:xfrm>
            <a:prstGeom prst="rect">
              <a:avLst/>
            </a:prstGeom>
            <a:solidFill>
              <a:srgbClr val="81734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900" i="1">
                <a:solidFill>
                  <a:srgbClr val="474747"/>
                </a:solidFill>
                <a:latin typeface="+mj-lt"/>
                <a:cs typeface="Arial" charset="0"/>
              </a:endParaRPr>
            </a:p>
          </p:txBody>
        </p:sp>
        <p:sp>
          <p:nvSpPr>
            <p:cNvPr id="37" name="TextBox 36"/>
            <p:cNvSpPr txBox="1"/>
            <p:nvPr/>
          </p:nvSpPr>
          <p:spPr>
            <a:xfrm>
              <a:off x="4063705" y="6022912"/>
              <a:ext cx="1378583" cy="138499"/>
            </a:xfrm>
            <a:prstGeom prst="rect">
              <a:avLst/>
            </a:prstGeom>
            <a:noFill/>
          </p:spPr>
          <p:txBody>
            <a:bodyPr wrap="none" lIns="0" tIns="0" rIns="0" bIns="0" rtlCol="0" anchor="ctr" anchorCtr="1">
              <a:spAutoFit/>
            </a:bodyPr>
            <a:lstStyle/>
            <a:p>
              <a:pPr defTabSz="914400" fontAlgn="base">
                <a:spcBef>
                  <a:spcPct val="0"/>
                </a:spcBef>
                <a:spcAft>
                  <a:spcPct val="0"/>
                </a:spcAft>
              </a:pPr>
              <a:r>
                <a:rPr lang="en-US" sz="900" dirty="0">
                  <a:solidFill>
                    <a:srgbClr val="000000"/>
                  </a:solidFill>
                  <a:latin typeface="+mj-lt"/>
                  <a:cs typeface="Arial" charset="0"/>
                </a:rPr>
                <a:t>Other Operating Expenses</a:t>
              </a:r>
            </a:p>
          </p:txBody>
        </p:sp>
      </p:grpSp>
      <p:grpSp>
        <p:nvGrpSpPr>
          <p:cNvPr id="38" name="Group 37"/>
          <p:cNvGrpSpPr/>
          <p:nvPr/>
        </p:nvGrpSpPr>
        <p:grpSpPr>
          <a:xfrm>
            <a:off x="1788067" y="6075356"/>
            <a:ext cx="1533514" cy="138499"/>
            <a:chOff x="1421010" y="6022912"/>
            <a:chExt cx="1533514" cy="138499"/>
          </a:xfrm>
        </p:grpSpPr>
        <p:sp>
          <p:nvSpPr>
            <p:cNvPr id="39" name="Rectangle 38"/>
            <p:cNvSpPr/>
            <p:nvPr/>
          </p:nvSpPr>
          <p:spPr bwMode="auto">
            <a:xfrm>
              <a:off x="1421010" y="6061988"/>
              <a:ext cx="245699" cy="65108"/>
            </a:xfrm>
            <a:prstGeom prst="rect">
              <a:avLst/>
            </a:prstGeom>
            <a:solidFill>
              <a:srgbClr val="04AE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900" i="1">
                <a:solidFill>
                  <a:srgbClr val="474747"/>
                </a:solidFill>
                <a:latin typeface="+mj-lt"/>
                <a:cs typeface="Arial" charset="0"/>
              </a:endParaRPr>
            </a:p>
          </p:txBody>
        </p:sp>
        <p:sp>
          <p:nvSpPr>
            <p:cNvPr id="40" name="TextBox 39"/>
            <p:cNvSpPr txBox="1"/>
            <p:nvPr/>
          </p:nvSpPr>
          <p:spPr>
            <a:xfrm>
              <a:off x="1686548" y="6022912"/>
              <a:ext cx="1267976" cy="138499"/>
            </a:xfrm>
            <a:prstGeom prst="rect">
              <a:avLst/>
            </a:prstGeom>
            <a:noFill/>
          </p:spPr>
          <p:txBody>
            <a:bodyPr wrap="none" lIns="0" tIns="0" rIns="0" bIns="0" rtlCol="0" anchor="ctr" anchorCtr="1">
              <a:spAutoFit/>
            </a:bodyPr>
            <a:lstStyle/>
            <a:p>
              <a:pPr defTabSz="914400" fontAlgn="base">
                <a:spcBef>
                  <a:spcPct val="0"/>
                </a:spcBef>
                <a:spcAft>
                  <a:spcPct val="0"/>
                </a:spcAft>
              </a:pPr>
              <a:r>
                <a:rPr lang="en-US" sz="900" dirty="0">
                  <a:solidFill>
                    <a:srgbClr val="000000"/>
                  </a:solidFill>
                  <a:latin typeface="+mj-lt"/>
                  <a:cs typeface="Arial" charset="0"/>
                </a:rPr>
                <a:t>Other Operating Income</a:t>
              </a:r>
            </a:p>
          </p:txBody>
        </p:sp>
      </p:grpSp>
      <p:cxnSp>
        <p:nvCxnSpPr>
          <p:cNvPr id="41" name="Straight Connector 40"/>
          <p:cNvCxnSpPr/>
          <p:nvPr/>
        </p:nvCxnSpPr>
        <p:spPr bwMode="auto">
          <a:xfrm flipV="1">
            <a:off x="4187788" y="4140205"/>
            <a:ext cx="0" cy="1682044"/>
          </a:xfrm>
          <a:prstGeom prst="line">
            <a:avLst/>
          </a:prstGeom>
          <a:solidFill>
            <a:srgbClr val="E5EAF3"/>
          </a:solidFill>
          <a:ln w="9525" cap="flat" cmpd="sng" algn="ctr">
            <a:solidFill>
              <a:srgbClr val="474747"/>
            </a:solidFill>
            <a:prstDash val="lgDash"/>
            <a:round/>
            <a:headEnd type="none" w="med" len="med"/>
            <a:tailEnd type="none" w="med" len="med"/>
          </a:ln>
          <a:effectLst/>
        </p:spPr>
      </p:cxnSp>
      <p:cxnSp>
        <p:nvCxnSpPr>
          <p:cNvPr id="42" name="Straight Connector 41"/>
          <p:cNvCxnSpPr/>
          <p:nvPr/>
        </p:nvCxnSpPr>
        <p:spPr bwMode="auto">
          <a:xfrm flipV="1">
            <a:off x="9768408" y="1649527"/>
            <a:ext cx="0" cy="1682044"/>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43" name="Text Box 40"/>
          <p:cNvSpPr txBox="1">
            <a:spLocks noChangeArrowheads="1"/>
          </p:cNvSpPr>
          <p:nvPr/>
        </p:nvSpPr>
        <p:spPr bwMode="auto">
          <a:xfrm>
            <a:off x="6222527" y="3865885"/>
            <a:ext cx="5551527" cy="274320"/>
          </a:xfrm>
          <a:prstGeom prst="rect">
            <a:avLst/>
          </a:prstGeom>
          <a:solidFill>
            <a:srgbClr val="0E26DE"/>
          </a:solidFill>
          <a:ln w="9525" algn="ctr">
            <a:noFill/>
            <a:miter lim="800000"/>
            <a:headEnd/>
            <a:tailEnd/>
          </a:ln>
          <a:effectLst/>
        </p:spPr>
        <p:txBody>
          <a:bodyPr wrap="square" anchor="ctr">
            <a:noAutofit/>
          </a:bodyPr>
          <a:lstStyle>
            <a:defPPr>
              <a:defRPr lang="en-US"/>
            </a:defPPr>
            <a:lvl1pPr marL="0" marR="0" lvl="0" indent="0" algn="ctr" defTabSz="914400" eaLnBrk="0" fontAlgn="auto" latinLnBrk="0" hangingPunct="0">
              <a:lnSpc>
                <a:spcPct val="80000"/>
              </a:lnSpc>
              <a:spcBef>
                <a:spcPts val="0"/>
              </a:spcBef>
              <a:spcAft>
                <a:spcPts val="0"/>
              </a:spcAft>
              <a:buClrTx/>
              <a:buSzTx/>
              <a:buFontTx/>
              <a:buNone/>
              <a:tabLst/>
              <a:defRPr kumimoji="0" sz="1000" i="0" u="none" strike="noStrike" kern="0" cap="none" spc="0" normalizeH="0" baseline="0">
                <a:ln>
                  <a:noFill/>
                </a:ln>
                <a:solidFill>
                  <a:schemeClr val="bg1"/>
                </a:solidFill>
                <a:effectLst/>
                <a:uLnTx/>
                <a:uFillTx/>
                <a:latin typeface="Palatino Linotype"/>
                <a:cs typeface="Arial" charset="0"/>
              </a:defRPr>
            </a:lvl1pPr>
          </a:lstStyle>
          <a:p>
            <a:pPr>
              <a:lnSpc>
                <a:spcPct val="100000"/>
              </a:lnSpc>
            </a:pPr>
            <a:r>
              <a:rPr lang="en-US" b="1" dirty="0">
                <a:solidFill>
                  <a:srgbClr val="FFFFFF"/>
                </a:solidFill>
                <a:latin typeface="Open Sans" panose="020B0606030504020204" pitchFamily="34" charset="0"/>
                <a:ea typeface="Open Sans" panose="020B0606030504020204" pitchFamily="34" charset="0"/>
                <a:cs typeface="Open Sans" panose="020B0606030504020204" pitchFamily="34" charset="0"/>
              </a:rPr>
              <a:t>PROVISIONS</a:t>
            </a:r>
            <a:endParaRPr 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4" name="Chart 43"/>
          <p:cNvGraphicFramePr>
            <a:graphicFrameLocks/>
          </p:cNvGraphicFramePr>
          <p:nvPr>
            <p:extLst>
              <p:ext uri="{D42A27DB-BD31-4B8C-83A1-F6EECF244321}">
                <p14:modId xmlns:p14="http://schemas.microsoft.com/office/powerpoint/2010/main" val="3404683"/>
              </p:ext>
            </p:extLst>
          </p:nvPr>
        </p:nvGraphicFramePr>
        <p:xfrm>
          <a:off x="6206607" y="4182598"/>
          <a:ext cx="5567447" cy="236537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 xmlns:a16="http://schemas.microsoft.com/office/drawing/2014/main" id="{3A8A55DD-30C3-092A-5D21-D3A6A23313C0}"/>
              </a:ext>
            </a:extLst>
          </p:cNvPr>
          <p:cNvSpPr/>
          <p:nvPr/>
        </p:nvSpPr>
        <p:spPr>
          <a:xfrm>
            <a:off x="6250591" y="4173079"/>
            <a:ext cx="1058972" cy="153888"/>
          </a:xfrm>
          <a:prstGeom prst="rect">
            <a:avLst/>
          </a:prstGeom>
          <a:noFill/>
          <a:ln>
            <a:noFill/>
          </a:ln>
          <a:effectLst/>
        </p:spPr>
        <p:txBody>
          <a:bodyPr wrap="square" lIns="0" tIns="0" rIns="0" bIns="0" anchor="ctr" anchorCtr="0">
            <a:spAutoFit/>
          </a:bodyPr>
          <a:lstStyle/>
          <a:p>
            <a:pPr>
              <a:spcBef>
                <a:spcPts val="400"/>
              </a:spcBef>
              <a:spcAft>
                <a:spcPts val="400"/>
              </a:spcAft>
              <a:defRPr/>
            </a:pPr>
            <a:r>
              <a:rPr lang="en-US" sz="1000" b="1" kern="0" dirty="0">
                <a:solidFill>
                  <a:srgbClr val="0E26DE"/>
                </a:solidFill>
                <a:latin typeface="Open Sans" panose="020B0606030504020204" pitchFamily="34" charset="0"/>
                <a:ea typeface="Open Sans" panose="020B0606030504020204" pitchFamily="34" charset="0"/>
                <a:cs typeface="Open Sans" panose="020B0606030504020204" pitchFamily="34" charset="0"/>
              </a:rPr>
              <a:t>USD million</a:t>
            </a:r>
          </a:p>
        </p:txBody>
      </p:sp>
      <p:sp>
        <p:nvSpPr>
          <p:cNvPr id="11" name="Rectangle 10">
            <a:extLst>
              <a:ext uri="{FF2B5EF4-FFF2-40B4-BE49-F238E27FC236}">
                <a16:creationId xmlns="" xmlns:a16="http://schemas.microsoft.com/office/drawing/2014/main" id="{6BC8FFA0-7085-8EF3-8ED6-6B7A7D6FFD88}"/>
              </a:ext>
            </a:extLst>
          </p:cNvPr>
          <p:cNvSpPr/>
          <p:nvPr/>
        </p:nvSpPr>
        <p:spPr>
          <a:xfrm>
            <a:off x="441079" y="4173079"/>
            <a:ext cx="1058972" cy="153888"/>
          </a:xfrm>
          <a:prstGeom prst="rect">
            <a:avLst/>
          </a:prstGeom>
          <a:noFill/>
          <a:ln>
            <a:noFill/>
          </a:ln>
          <a:effectLst/>
        </p:spPr>
        <p:txBody>
          <a:bodyPr wrap="square" lIns="0" tIns="0" rIns="0" bIns="0" anchor="ctr" anchorCtr="0">
            <a:spAutoFit/>
          </a:bodyPr>
          <a:lstStyle/>
          <a:p>
            <a:pPr>
              <a:spcBef>
                <a:spcPts val="400"/>
              </a:spcBef>
              <a:spcAft>
                <a:spcPts val="400"/>
              </a:spcAft>
              <a:defRPr/>
            </a:pPr>
            <a:r>
              <a:rPr lang="en-US" sz="1000" b="1" kern="0" dirty="0">
                <a:solidFill>
                  <a:srgbClr val="0E26DE"/>
                </a:solidFill>
                <a:latin typeface="Open Sans" panose="020B0606030504020204" pitchFamily="34" charset="0"/>
                <a:ea typeface="Open Sans" panose="020B0606030504020204" pitchFamily="34" charset="0"/>
                <a:cs typeface="Open Sans" panose="020B0606030504020204" pitchFamily="34" charset="0"/>
              </a:rPr>
              <a:t>USD million</a:t>
            </a:r>
          </a:p>
        </p:txBody>
      </p:sp>
    </p:spTree>
    <p:extLst>
      <p:ext uri="{BB962C8B-B14F-4D97-AF65-F5344CB8AC3E}">
        <p14:creationId xmlns:p14="http://schemas.microsoft.com/office/powerpoint/2010/main" val="92395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Office Theme 2">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5">
    <a:dk1>
      <a:srgbClr val="474747"/>
    </a:dk1>
    <a:lt1>
      <a:srgbClr val="FFFFFF"/>
    </a:lt1>
    <a:dk2>
      <a:srgbClr val="808080"/>
    </a:dk2>
    <a:lt2>
      <a:srgbClr val="FFFFFF"/>
    </a:lt2>
    <a:accent1>
      <a:srgbClr val="E5EAF3"/>
    </a:accent1>
    <a:accent2>
      <a:srgbClr val="5D8BFF"/>
    </a:accent2>
    <a:accent3>
      <a:srgbClr val="EDB40F"/>
    </a:accent3>
    <a:accent4>
      <a:srgbClr val="002960"/>
    </a:accent4>
    <a:accent5>
      <a:srgbClr val="CCCCFF"/>
    </a:accent5>
    <a:accent6>
      <a:srgbClr val="BE99FA"/>
    </a:accent6>
    <a:hlink>
      <a:srgbClr val="EDB40F"/>
    </a:hlink>
    <a:folHlink>
      <a:srgbClr val="002960"/>
    </a:folHlink>
  </a:clrScheme>
  <a:fontScheme name="Investment Banking Template">
    <a:majorFont>
      <a:latin typeface="Palatino Linotype"/>
      <a:ea typeface=""/>
      <a:cs typeface="Arial"/>
    </a:majorFont>
    <a:minorFont>
      <a:latin typeface="Palatino Linotype"/>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222470</TotalTime>
  <Words>2386</Words>
  <Application>Microsoft Office PowerPoint</Application>
  <PresentationFormat>Widescreen</PresentationFormat>
  <Paragraphs>512</Paragraphs>
  <Slides>15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Open Sans</vt:lpstr>
      <vt:lpstr>Wingdings</vt:lpstr>
      <vt:lpstr>Arial</vt:lpstr>
      <vt:lpstr>Open Sans Light</vt:lpstr>
      <vt:lpstr>Calibri</vt:lpstr>
      <vt:lpstr>2_Office Theme 2</vt:lpstr>
      <vt:lpstr>1_Office Theme</vt:lpstr>
      <vt:lpstr>Investor Presentation</vt:lpstr>
      <vt:lpstr>Table of Contents</vt:lpstr>
      <vt:lpstr>Key Messages</vt:lpstr>
      <vt:lpstr>Our Priorities </vt:lpstr>
      <vt:lpstr>Oman’s Economic Overview Economic Diversification Strategy With Fiscal Prudence</vt:lpstr>
      <vt:lpstr>The Oman Banking Sector</vt:lpstr>
      <vt:lpstr>The First Omani Commercial Bank</vt:lpstr>
      <vt:lpstr>Key Financial Highlights</vt:lpstr>
      <vt:lpstr>NBO - Operating Performance</vt:lpstr>
      <vt:lpstr>Asset Quality</vt:lpstr>
      <vt:lpstr>Capitalization, Funding and Liquidity</vt:lpstr>
      <vt:lpstr>Balance Sheet</vt:lpstr>
      <vt:lpstr>Income Statement</vt:lpstr>
      <vt:lpstr>Q&amp;A</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Balaji Viswanathan</cp:lastModifiedBy>
  <cp:revision>1832</cp:revision>
  <cp:lastPrinted>2016-09-26T11:42:55Z</cp:lastPrinted>
  <dcterms:created xsi:type="dcterms:W3CDTF">2014-10-08T23:03:32Z</dcterms:created>
  <dcterms:modified xsi:type="dcterms:W3CDTF">2022-09-04T12:28:45Z</dcterms:modified>
</cp:coreProperties>
</file>